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 id="2147483674" r:id="rId5"/>
    <p:sldMasterId id="2147483680" r:id="rId6"/>
    <p:sldMasterId id="2147483668" r:id="rId7"/>
    <p:sldMasterId id="2147483726" r:id="rId8"/>
  </p:sldMasterIdLst>
  <p:notesMasterIdLst>
    <p:notesMasterId r:id="rId120"/>
  </p:notesMasterIdLst>
  <p:handoutMasterIdLst>
    <p:handoutMasterId r:id="rId121"/>
  </p:handoutMasterIdLst>
  <p:sldIdLst>
    <p:sldId id="260" r:id="rId9"/>
    <p:sldId id="272" r:id="rId10"/>
    <p:sldId id="262" r:id="rId11"/>
    <p:sldId id="326" r:id="rId12"/>
    <p:sldId id="269" r:id="rId13"/>
    <p:sldId id="285" r:id="rId14"/>
    <p:sldId id="275" r:id="rId15"/>
    <p:sldId id="286" r:id="rId16"/>
    <p:sldId id="287" r:id="rId17"/>
    <p:sldId id="291" r:id="rId18"/>
    <p:sldId id="292" r:id="rId19"/>
    <p:sldId id="293" r:id="rId20"/>
    <p:sldId id="294" r:id="rId21"/>
    <p:sldId id="295" r:id="rId22"/>
    <p:sldId id="296" r:id="rId23"/>
    <p:sldId id="281" r:id="rId24"/>
    <p:sldId id="282" r:id="rId25"/>
    <p:sldId id="289" r:id="rId26"/>
    <p:sldId id="290" r:id="rId27"/>
    <p:sldId id="283" r:id="rId28"/>
    <p:sldId id="284" r:id="rId29"/>
    <p:sldId id="297" r:id="rId30"/>
    <p:sldId id="277" r:id="rId31"/>
    <p:sldId id="404" r:id="rId32"/>
    <p:sldId id="405" r:id="rId33"/>
    <p:sldId id="406" r:id="rId34"/>
    <p:sldId id="407" r:id="rId35"/>
    <p:sldId id="408" r:id="rId36"/>
    <p:sldId id="409" r:id="rId37"/>
    <p:sldId id="410" r:id="rId38"/>
    <p:sldId id="411" r:id="rId39"/>
    <p:sldId id="412" r:id="rId40"/>
    <p:sldId id="413" r:id="rId41"/>
    <p:sldId id="414" r:id="rId42"/>
    <p:sldId id="327" r:id="rId43"/>
    <p:sldId id="432" r:id="rId44"/>
    <p:sldId id="437" r:id="rId45"/>
    <p:sldId id="376" r:id="rId46"/>
    <p:sldId id="329" r:id="rId47"/>
    <p:sldId id="330" r:id="rId48"/>
    <p:sldId id="331" r:id="rId49"/>
    <p:sldId id="333" r:id="rId50"/>
    <p:sldId id="334" r:id="rId51"/>
    <p:sldId id="336" r:id="rId52"/>
    <p:sldId id="335" r:id="rId53"/>
    <p:sldId id="332" r:id="rId54"/>
    <p:sldId id="394" r:id="rId55"/>
    <p:sldId id="395" r:id="rId56"/>
    <p:sldId id="396" r:id="rId57"/>
    <p:sldId id="328" r:id="rId58"/>
    <p:sldId id="305" r:id="rId59"/>
    <p:sldId id="304" r:id="rId60"/>
    <p:sldId id="397" r:id="rId61"/>
    <p:sldId id="398" r:id="rId62"/>
    <p:sldId id="367" r:id="rId63"/>
    <p:sldId id="368" r:id="rId64"/>
    <p:sldId id="369" r:id="rId65"/>
    <p:sldId id="370" r:id="rId66"/>
    <p:sldId id="371" r:id="rId67"/>
    <p:sldId id="435" r:id="rId68"/>
    <p:sldId id="436" r:id="rId69"/>
    <p:sldId id="351" r:id="rId70"/>
    <p:sldId id="361" r:id="rId71"/>
    <p:sldId id="362" r:id="rId72"/>
    <p:sldId id="311" r:id="rId73"/>
    <p:sldId id="355" r:id="rId74"/>
    <p:sldId id="402" r:id="rId75"/>
    <p:sldId id="363" r:id="rId76"/>
    <p:sldId id="301" r:id="rId77"/>
    <p:sldId id="341" r:id="rId78"/>
    <p:sldId id="400" r:id="rId79"/>
    <p:sldId id="401" r:id="rId80"/>
    <p:sldId id="416" r:id="rId81"/>
    <p:sldId id="417" r:id="rId82"/>
    <p:sldId id="418" r:id="rId83"/>
    <p:sldId id="419" r:id="rId84"/>
    <p:sldId id="420" r:id="rId85"/>
    <p:sldId id="421" r:id="rId86"/>
    <p:sldId id="434" r:id="rId87"/>
    <p:sldId id="271" r:id="rId88"/>
    <p:sldId id="373" r:id="rId89"/>
    <p:sldId id="372" r:id="rId90"/>
    <p:sldId id="374" r:id="rId91"/>
    <p:sldId id="433" r:id="rId92"/>
    <p:sldId id="378" r:id="rId93"/>
    <p:sldId id="438" r:id="rId94"/>
    <p:sldId id="439" r:id="rId95"/>
    <p:sldId id="440" r:id="rId96"/>
    <p:sldId id="441" r:id="rId97"/>
    <p:sldId id="442" r:id="rId98"/>
    <p:sldId id="443" r:id="rId99"/>
    <p:sldId id="444" r:id="rId100"/>
    <p:sldId id="445" r:id="rId101"/>
    <p:sldId id="446" r:id="rId102"/>
    <p:sldId id="447" r:id="rId103"/>
    <p:sldId id="448" r:id="rId104"/>
    <p:sldId id="449" r:id="rId105"/>
    <p:sldId id="450" r:id="rId106"/>
    <p:sldId id="451" r:id="rId107"/>
    <p:sldId id="452" r:id="rId108"/>
    <p:sldId id="453" r:id="rId109"/>
    <p:sldId id="422" r:id="rId110"/>
    <p:sldId id="423" r:id="rId111"/>
    <p:sldId id="424" r:id="rId112"/>
    <p:sldId id="425" r:id="rId113"/>
    <p:sldId id="426" r:id="rId114"/>
    <p:sldId id="427" r:id="rId115"/>
    <p:sldId id="428" r:id="rId116"/>
    <p:sldId id="429" r:id="rId117"/>
    <p:sldId id="430" r:id="rId118"/>
    <p:sldId id="431" r:id="rId11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045" autoAdjust="0"/>
    <p:restoredTop sz="94676" autoAdjust="0"/>
  </p:normalViewPr>
  <p:slideViewPr>
    <p:cSldViewPr snapToGrid="0" snapToObjects="1">
      <p:cViewPr>
        <p:scale>
          <a:sx n="90" d="100"/>
          <a:sy n="90" d="100"/>
        </p:scale>
        <p:origin x="-418" y="86"/>
      </p:cViewPr>
      <p:guideLst>
        <p:guide orient="horz"/>
        <p:guide orient="horz" pos="4128"/>
        <p:guide orient="horz" pos="142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13" Type="http://schemas.openxmlformats.org/officeDocument/2006/relationships/slide" Target="slides/slide105.xml"/><Relationship Id="rId118" Type="http://schemas.openxmlformats.org/officeDocument/2006/relationships/slide" Target="slides/slide110.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slide" Target="slides/slide95.xml"/><Relationship Id="rId108" Type="http://schemas.openxmlformats.org/officeDocument/2006/relationships/slide" Target="slides/slide100.xml"/><Relationship Id="rId116" Type="http://schemas.openxmlformats.org/officeDocument/2006/relationships/slide" Target="slides/slide108.xml"/><Relationship Id="rId124"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11" Type="http://schemas.openxmlformats.org/officeDocument/2006/relationships/slide" Target="slides/slide10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slide" Target="slides/slide98.xml"/><Relationship Id="rId114" Type="http://schemas.openxmlformats.org/officeDocument/2006/relationships/slide" Target="slides/slide106.xml"/><Relationship Id="rId119" Type="http://schemas.openxmlformats.org/officeDocument/2006/relationships/slide" Target="slides/slide11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Staff Position</a:t>
            </a: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dLbl>
              <c:idx val="0"/>
              <c:layout>
                <c:manualLayout>
                  <c:x val="-2.5462668816039986E-17"/>
                  <c:y val="-2.2064612332951788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Program!$A$30:$A$34</c:f>
              <c:strCache>
                <c:ptCount val="5"/>
                <c:pt idx="0">
                  <c:v>Direct Service Provider</c:v>
                </c:pt>
                <c:pt idx="1">
                  <c:v>Peer Support Specialist/Youth Support Partner/Family Support Partner</c:v>
                </c:pt>
                <c:pt idx="2">
                  <c:v>Indirect/Support Services</c:v>
                </c:pt>
                <c:pt idx="3">
                  <c:v>Manager/Supervisor</c:v>
                </c:pt>
                <c:pt idx="4">
                  <c:v>Program Director or Other Senior or Executive Level Staff</c:v>
                </c:pt>
              </c:strCache>
            </c:strRef>
          </c:cat>
          <c:val>
            <c:numRef>
              <c:f>Program!$B$30:$B$34</c:f>
              <c:numCache>
                <c:formatCode>General</c:formatCode>
                <c:ptCount val="5"/>
                <c:pt idx="0">
                  <c:v>1476</c:v>
                </c:pt>
                <c:pt idx="1">
                  <c:v>351</c:v>
                </c:pt>
                <c:pt idx="2">
                  <c:v>347</c:v>
                </c:pt>
                <c:pt idx="3">
                  <c:v>344</c:v>
                </c:pt>
                <c:pt idx="4">
                  <c:v>154</c:v>
                </c:pt>
              </c:numCache>
            </c:numRef>
          </c:val>
        </c:ser>
        <c:dLbls>
          <c:dLblPos val="outEnd"/>
          <c:showLegendKey val="0"/>
          <c:showVal val="1"/>
          <c:showCatName val="0"/>
          <c:showSerName val="0"/>
          <c:showPercent val="0"/>
          <c:showBubbleSize val="0"/>
        </c:dLbls>
        <c:gapWidth val="182"/>
        <c:axId val="159914240"/>
        <c:axId val="159920128"/>
      </c:barChart>
      <c:catAx>
        <c:axId val="159914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59920128"/>
        <c:crosses val="autoZero"/>
        <c:auto val="1"/>
        <c:lblAlgn val="ctr"/>
        <c:lblOffset val="100"/>
        <c:noMultiLvlLbl val="0"/>
      </c:catAx>
      <c:valAx>
        <c:axId val="159920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914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Years</a:t>
            </a:r>
            <a:r>
              <a:rPr lang="en-US" baseline="0" dirty="0"/>
              <a:t> of Experience</a:t>
            </a:r>
            <a:endParaRPr lang="en-US" dirty="0"/>
          </a:p>
        </c:rich>
      </c:tx>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Program!$A$51:$A$54</c:f>
              <c:strCache>
                <c:ptCount val="4"/>
                <c:pt idx="0">
                  <c:v>0-1 year</c:v>
                </c:pt>
                <c:pt idx="1">
                  <c:v>2-5 years</c:v>
                </c:pt>
                <c:pt idx="2">
                  <c:v>6-10 years</c:v>
                </c:pt>
                <c:pt idx="3">
                  <c:v>10+ years</c:v>
                </c:pt>
              </c:strCache>
            </c:strRef>
          </c:cat>
          <c:val>
            <c:numRef>
              <c:f>Program!$B$51:$B$54</c:f>
              <c:numCache>
                <c:formatCode>General</c:formatCode>
                <c:ptCount val="4"/>
                <c:pt idx="0">
                  <c:v>337</c:v>
                </c:pt>
                <c:pt idx="1">
                  <c:v>1045</c:v>
                </c:pt>
                <c:pt idx="2">
                  <c:v>529</c:v>
                </c:pt>
                <c:pt idx="3">
                  <c:v>761</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662BC8-259F-4935-AEC0-26642947BAF4}" type="doc">
      <dgm:prSet loTypeId="urn:microsoft.com/office/officeart/2008/layout/VerticalCurvedList" loCatId="list" qsTypeId="urn:microsoft.com/office/officeart/2005/8/quickstyle/simple1" qsCatId="simple" csTypeId="urn:microsoft.com/office/officeart/2005/8/colors/colorful2" csCatId="colorful" phldr="1"/>
      <dgm:spPr/>
    </dgm:pt>
    <dgm:pt modelId="{13FCDB50-F2A8-492C-A402-AEDB99F09ABA}">
      <dgm:prSet phldrT="[Text]"/>
      <dgm:spPr/>
      <dgm:t>
        <a:bodyPr/>
        <a:lstStyle/>
        <a:p>
          <a:r>
            <a:rPr lang="en-US" b="1" dirty="0" smtClean="0">
              <a:solidFill>
                <a:srgbClr val="000000"/>
              </a:solidFill>
            </a:rPr>
            <a:t>1. Acute Intoxication and/or Withdrawal Potential </a:t>
          </a:r>
          <a:endParaRPr lang="en-US" b="1" dirty="0">
            <a:solidFill>
              <a:srgbClr val="000000"/>
            </a:solidFill>
          </a:endParaRPr>
        </a:p>
      </dgm:t>
    </dgm:pt>
    <dgm:pt modelId="{DD5C7BF7-C446-4957-94D8-8213D6E050E4}" type="parTrans" cxnId="{66C1C96A-09E8-4076-B637-5E3762788890}">
      <dgm:prSet/>
      <dgm:spPr/>
      <dgm:t>
        <a:bodyPr/>
        <a:lstStyle/>
        <a:p>
          <a:endParaRPr lang="en-US"/>
        </a:p>
      </dgm:t>
    </dgm:pt>
    <dgm:pt modelId="{2699EED8-6B43-4651-98BD-47DAEC78C46E}" type="sibTrans" cxnId="{66C1C96A-09E8-4076-B637-5E3762788890}">
      <dgm:prSet/>
      <dgm:spPr/>
      <dgm:t>
        <a:bodyPr/>
        <a:lstStyle/>
        <a:p>
          <a:endParaRPr lang="en-US"/>
        </a:p>
      </dgm:t>
    </dgm:pt>
    <dgm:pt modelId="{1BBE7607-2D4A-4570-8C55-A3B42FA65B26}">
      <dgm:prSet/>
      <dgm:spPr/>
      <dgm:t>
        <a:bodyPr/>
        <a:lstStyle/>
        <a:p>
          <a:r>
            <a:rPr lang="en-US" b="1" dirty="0" smtClean="0">
              <a:solidFill>
                <a:srgbClr val="000000"/>
              </a:solidFill>
            </a:rPr>
            <a:t>2. Biomedical Conditions and Complications</a:t>
          </a:r>
          <a:endParaRPr lang="en-US" b="1" dirty="0">
            <a:solidFill>
              <a:srgbClr val="000000"/>
            </a:solidFill>
          </a:endParaRPr>
        </a:p>
      </dgm:t>
    </dgm:pt>
    <dgm:pt modelId="{7C53D3EF-4F9E-4A78-9221-4B22BD59EFFD}" type="parTrans" cxnId="{336DA01E-56A5-466A-B629-A86B50CA2843}">
      <dgm:prSet/>
      <dgm:spPr/>
      <dgm:t>
        <a:bodyPr/>
        <a:lstStyle/>
        <a:p>
          <a:endParaRPr lang="en-US"/>
        </a:p>
      </dgm:t>
    </dgm:pt>
    <dgm:pt modelId="{3CDB9F8B-F1E8-4AC8-A032-6F0E11A3B833}" type="sibTrans" cxnId="{336DA01E-56A5-466A-B629-A86B50CA2843}">
      <dgm:prSet/>
      <dgm:spPr/>
      <dgm:t>
        <a:bodyPr/>
        <a:lstStyle/>
        <a:p>
          <a:endParaRPr lang="en-US"/>
        </a:p>
      </dgm:t>
    </dgm:pt>
    <dgm:pt modelId="{5E44BEC2-BB62-4A56-9A29-1B2F8BD85CAE}">
      <dgm:prSet/>
      <dgm:spPr/>
      <dgm:t>
        <a:bodyPr/>
        <a:lstStyle/>
        <a:p>
          <a:r>
            <a:rPr lang="en-US" i="1" dirty="0" smtClean="0">
              <a:solidFill>
                <a:srgbClr val="000000"/>
              </a:solidFill>
            </a:rPr>
            <a:t>Exploring an individual’s health history and current physical condition</a:t>
          </a:r>
          <a:endParaRPr lang="en-US" i="1" dirty="0">
            <a:solidFill>
              <a:srgbClr val="000000"/>
            </a:solidFill>
          </a:endParaRPr>
        </a:p>
      </dgm:t>
    </dgm:pt>
    <dgm:pt modelId="{70293D22-3E7E-4941-84D7-C23D99731BAD}" type="parTrans" cxnId="{2BBA297F-C2DF-4E21-8CB3-182A6E53EDC5}">
      <dgm:prSet/>
      <dgm:spPr/>
      <dgm:t>
        <a:bodyPr/>
        <a:lstStyle/>
        <a:p>
          <a:endParaRPr lang="en-US"/>
        </a:p>
      </dgm:t>
    </dgm:pt>
    <dgm:pt modelId="{461A5994-10B2-40DD-A081-5160E92F5FF5}" type="sibTrans" cxnId="{2BBA297F-C2DF-4E21-8CB3-182A6E53EDC5}">
      <dgm:prSet/>
      <dgm:spPr/>
      <dgm:t>
        <a:bodyPr/>
        <a:lstStyle/>
        <a:p>
          <a:endParaRPr lang="en-US"/>
        </a:p>
      </dgm:t>
    </dgm:pt>
    <dgm:pt modelId="{A1FA6CA9-C01E-409C-AC45-DB472199E8BF}">
      <dgm:prSet/>
      <dgm:spPr/>
      <dgm:t>
        <a:bodyPr/>
        <a:lstStyle/>
        <a:p>
          <a:r>
            <a:rPr lang="en-US" b="1" dirty="0" smtClean="0">
              <a:solidFill>
                <a:srgbClr val="000000"/>
              </a:solidFill>
            </a:rPr>
            <a:t>4. Readiness to Change</a:t>
          </a:r>
          <a:endParaRPr lang="en-US" b="1" dirty="0">
            <a:solidFill>
              <a:srgbClr val="000000"/>
            </a:solidFill>
          </a:endParaRPr>
        </a:p>
      </dgm:t>
    </dgm:pt>
    <dgm:pt modelId="{E660E936-0306-4EF8-BF48-211A61D2FD9E}" type="parTrans" cxnId="{44C110EE-B8FB-4303-925B-4FD97CD0FB04}">
      <dgm:prSet/>
      <dgm:spPr/>
      <dgm:t>
        <a:bodyPr/>
        <a:lstStyle/>
        <a:p>
          <a:endParaRPr lang="en-US"/>
        </a:p>
      </dgm:t>
    </dgm:pt>
    <dgm:pt modelId="{5EC0AF6C-0835-48A6-840B-E63368A6B2B7}" type="sibTrans" cxnId="{44C110EE-B8FB-4303-925B-4FD97CD0FB04}">
      <dgm:prSet/>
      <dgm:spPr/>
      <dgm:t>
        <a:bodyPr/>
        <a:lstStyle/>
        <a:p>
          <a:endParaRPr lang="en-US"/>
        </a:p>
      </dgm:t>
    </dgm:pt>
    <dgm:pt modelId="{1CFB29EF-3E3A-437A-B694-7631898A3E7F}">
      <dgm:prSet/>
      <dgm:spPr/>
      <dgm:t>
        <a:bodyPr/>
        <a:lstStyle/>
        <a:p>
          <a:r>
            <a:rPr lang="en-US" i="1" dirty="0" smtClean="0">
              <a:solidFill>
                <a:srgbClr val="000000"/>
              </a:solidFill>
            </a:rPr>
            <a:t>Exploring an individual’s readiness and interest in changing</a:t>
          </a:r>
          <a:endParaRPr lang="en-US" i="1" dirty="0">
            <a:solidFill>
              <a:srgbClr val="000000"/>
            </a:solidFill>
          </a:endParaRPr>
        </a:p>
      </dgm:t>
    </dgm:pt>
    <dgm:pt modelId="{B1138326-1828-4980-92D5-FD83AF83D94B}" type="parTrans" cxnId="{A8FD6331-1939-41FB-BC33-38580621A28B}">
      <dgm:prSet/>
      <dgm:spPr/>
      <dgm:t>
        <a:bodyPr/>
        <a:lstStyle/>
        <a:p>
          <a:endParaRPr lang="en-US"/>
        </a:p>
      </dgm:t>
    </dgm:pt>
    <dgm:pt modelId="{D71BE534-E12B-4D8B-A5C6-FAFEB24BA470}" type="sibTrans" cxnId="{A8FD6331-1939-41FB-BC33-38580621A28B}">
      <dgm:prSet/>
      <dgm:spPr/>
      <dgm:t>
        <a:bodyPr/>
        <a:lstStyle/>
        <a:p>
          <a:endParaRPr lang="en-US"/>
        </a:p>
      </dgm:t>
    </dgm:pt>
    <dgm:pt modelId="{80C81D44-B1BF-449D-BD90-6E9F04E0FEF7}">
      <dgm:prSet/>
      <dgm:spPr/>
      <dgm:t>
        <a:bodyPr/>
        <a:lstStyle/>
        <a:p>
          <a:r>
            <a:rPr lang="en-US" b="1" dirty="0" smtClean="0">
              <a:solidFill>
                <a:srgbClr val="000000"/>
              </a:solidFill>
            </a:rPr>
            <a:t>3. Emotional, Behavioral, or Cognitive Conditions and Complications</a:t>
          </a:r>
          <a:endParaRPr lang="en-US" b="1" dirty="0">
            <a:solidFill>
              <a:srgbClr val="000000"/>
            </a:solidFill>
          </a:endParaRPr>
        </a:p>
      </dgm:t>
    </dgm:pt>
    <dgm:pt modelId="{DB53BF3F-81A1-48A0-9291-F042233BE974}" type="parTrans" cxnId="{2B07EFFF-F242-421B-A010-8283D5E97AAF}">
      <dgm:prSet/>
      <dgm:spPr/>
      <dgm:t>
        <a:bodyPr/>
        <a:lstStyle/>
        <a:p>
          <a:endParaRPr lang="en-US"/>
        </a:p>
      </dgm:t>
    </dgm:pt>
    <dgm:pt modelId="{0D216ADA-1827-4CEE-81B8-25C7DC44E640}" type="sibTrans" cxnId="{2B07EFFF-F242-421B-A010-8283D5E97AAF}">
      <dgm:prSet/>
      <dgm:spPr/>
      <dgm:t>
        <a:bodyPr/>
        <a:lstStyle/>
        <a:p>
          <a:endParaRPr lang="en-US"/>
        </a:p>
      </dgm:t>
    </dgm:pt>
    <dgm:pt modelId="{4BCA5B29-86DB-4D7D-A955-890E00219CDC}">
      <dgm:prSet/>
      <dgm:spPr/>
      <dgm:t>
        <a:bodyPr/>
        <a:lstStyle/>
        <a:p>
          <a:r>
            <a:rPr lang="en-US" i="1" dirty="0" smtClean="0">
              <a:solidFill>
                <a:srgbClr val="000000"/>
              </a:solidFill>
            </a:rPr>
            <a:t>Exploring an individual’s thoughts, emotions, and mental health issues</a:t>
          </a:r>
          <a:endParaRPr lang="en-US" i="1" dirty="0">
            <a:solidFill>
              <a:srgbClr val="000000"/>
            </a:solidFill>
          </a:endParaRPr>
        </a:p>
      </dgm:t>
    </dgm:pt>
    <dgm:pt modelId="{9C118805-4B1E-4057-96E2-CE3484A755D1}" type="parTrans" cxnId="{C6B37823-2268-4276-BADC-BD7734640172}">
      <dgm:prSet/>
      <dgm:spPr/>
      <dgm:t>
        <a:bodyPr/>
        <a:lstStyle/>
        <a:p>
          <a:endParaRPr lang="en-US"/>
        </a:p>
      </dgm:t>
    </dgm:pt>
    <dgm:pt modelId="{7A27DF1D-1172-4569-9F15-0C6AD9BE7E81}" type="sibTrans" cxnId="{C6B37823-2268-4276-BADC-BD7734640172}">
      <dgm:prSet/>
      <dgm:spPr/>
      <dgm:t>
        <a:bodyPr/>
        <a:lstStyle/>
        <a:p>
          <a:endParaRPr lang="en-US"/>
        </a:p>
      </dgm:t>
    </dgm:pt>
    <dgm:pt modelId="{E97F7846-500C-45CB-8BAA-470D130425EC}">
      <dgm:prSet/>
      <dgm:spPr/>
      <dgm:t>
        <a:bodyPr/>
        <a:lstStyle/>
        <a:p>
          <a:r>
            <a:rPr lang="en-US" b="1" dirty="0" smtClean="0">
              <a:solidFill>
                <a:srgbClr val="000000"/>
              </a:solidFill>
            </a:rPr>
            <a:t>5. Relapse, Continued Use, or Continued Problem Potential</a:t>
          </a:r>
          <a:endParaRPr lang="en-US" b="1" dirty="0">
            <a:solidFill>
              <a:srgbClr val="000000"/>
            </a:solidFill>
          </a:endParaRPr>
        </a:p>
      </dgm:t>
    </dgm:pt>
    <dgm:pt modelId="{17FF8ABD-1EC4-4BBB-80E2-E3E309E482A1}" type="parTrans" cxnId="{2FC7A1B7-4DE6-485C-B2C1-108E7102EC7D}">
      <dgm:prSet/>
      <dgm:spPr/>
      <dgm:t>
        <a:bodyPr/>
        <a:lstStyle/>
        <a:p>
          <a:endParaRPr lang="en-US"/>
        </a:p>
      </dgm:t>
    </dgm:pt>
    <dgm:pt modelId="{EC5BD70F-E315-48A1-9D39-03176778E8B6}" type="sibTrans" cxnId="{2FC7A1B7-4DE6-485C-B2C1-108E7102EC7D}">
      <dgm:prSet/>
      <dgm:spPr/>
      <dgm:t>
        <a:bodyPr/>
        <a:lstStyle/>
        <a:p>
          <a:endParaRPr lang="en-US"/>
        </a:p>
      </dgm:t>
    </dgm:pt>
    <dgm:pt modelId="{22643301-BBD9-4894-AD70-6B10C22A486B}">
      <dgm:prSet/>
      <dgm:spPr/>
      <dgm:t>
        <a:bodyPr/>
        <a:lstStyle/>
        <a:p>
          <a:r>
            <a:rPr lang="en-US" i="1" dirty="0" smtClean="0">
              <a:solidFill>
                <a:srgbClr val="000000"/>
              </a:solidFill>
            </a:rPr>
            <a:t>Exploring an individual’s unique relationship with relapse or continued use or problems</a:t>
          </a:r>
          <a:endParaRPr lang="en-US" i="1" dirty="0">
            <a:solidFill>
              <a:srgbClr val="000000"/>
            </a:solidFill>
          </a:endParaRPr>
        </a:p>
      </dgm:t>
    </dgm:pt>
    <dgm:pt modelId="{9478FD22-BF9B-4C45-9DF5-8E89143B5AEB}" type="parTrans" cxnId="{86CC35A8-EC8D-49FB-983B-3E18FF4AC0DA}">
      <dgm:prSet/>
      <dgm:spPr/>
      <dgm:t>
        <a:bodyPr/>
        <a:lstStyle/>
        <a:p>
          <a:endParaRPr lang="en-US"/>
        </a:p>
      </dgm:t>
    </dgm:pt>
    <dgm:pt modelId="{253F673B-F8E9-4948-BE22-E707AFEAB2EC}" type="sibTrans" cxnId="{86CC35A8-EC8D-49FB-983B-3E18FF4AC0DA}">
      <dgm:prSet/>
      <dgm:spPr/>
      <dgm:t>
        <a:bodyPr/>
        <a:lstStyle/>
        <a:p>
          <a:endParaRPr lang="en-US"/>
        </a:p>
      </dgm:t>
    </dgm:pt>
    <dgm:pt modelId="{1972D7CC-E511-473B-8D78-41D8E896D9E2}">
      <dgm:prSet/>
      <dgm:spPr/>
      <dgm:t>
        <a:bodyPr/>
        <a:lstStyle/>
        <a:p>
          <a:r>
            <a:rPr lang="en-US" b="1" dirty="0" smtClean="0">
              <a:solidFill>
                <a:srgbClr val="000000"/>
              </a:solidFill>
            </a:rPr>
            <a:t>6. Recovery/Living Environment</a:t>
          </a:r>
          <a:endParaRPr lang="en-US" b="1" dirty="0">
            <a:solidFill>
              <a:srgbClr val="000000"/>
            </a:solidFill>
          </a:endParaRPr>
        </a:p>
      </dgm:t>
    </dgm:pt>
    <dgm:pt modelId="{59039828-AD09-4933-BDAA-08E799D251FB}" type="parTrans" cxnId="{E82CFF25-DFB8-4B34-888D-D0C7C9CA9C5F}">
      <dgm:prSet/>
      <dgm:spPr/>
      <dgm:t>
        <a:bodyPr/>
        <a:lstStyle/>
        <a:p>
          <a:endParaRPr lang="en-US"/>
        </a:p>
      </dgm:t>
    </dgm:pt>
    <dgm:pt modelId="{73D2F069-D587-4E2C-BC12-81D8103FDA66}" type="sibTrans" cxnId="{E82CFF25-DFB8-4B34-888D-D0C7C9CA9C5F}">
      <dgm:prSet/>
      <dgm:spPr/>
      <dgm:t>
        <a:bodyPr/>
        <a:lstStyle/>
        <a:p>
          <a:endParaRPr lang="en-US"/>
        </a:p>
      </dgm:t>
    </dgm:pt>
    <dgm:pt modelId="{A83E5CF3-D60D-4260-B8BA-45862E58DA10}">
      <dgm:prSet/>
      <dgm:spPr/>
      <dgm:t>
        <a:bodyPr/>
        <a:lstStyle/>
        <a:p>
          <a:r>
            <a:rPr lang="en-US" i="1" dirty="0" smtClean="0">
              <a:solidFill>
                <a:srgbClr val="000000"/>
              </a:solidFill>
            </a:rPr>
            <a:t>Exploring an individual’s recovery or living situation, and the surrounding people, places, and things</a:t>
          </a:r>
          <a:endParaRPr lang="en-US" i="1" dirty="0">
            <a:solidFill>
              <a:srgbClr val="000000"/>
            </a:solidFill>
          </a:endParaRPr>
        </a:p>
      </dgm:t>
    </dgm:pt>
    <dgm:pt modelId="{54A3B51D-03C2-4367-A775-F80CE49D1F33}" type="parTrans" cxnId="{C87CF8AB-19E3-4E21-9BDB-7460E2214E3C}">
      <dgm:prSet/>
      <dgm:spPr/>
      <dgm:t>
        <a:bodyPr/>
        <a:lstStyle/>
        <a:p>
          <a:endParaRPr lang="en-US"/>
        </a:p>
      </dgm:t>
    </dgm:pt>
    <dgm:pt modelId="{EEB5C153-8AD0-44F0-9D74-84DE4C201025}" type="sibTrans" cxnId="{C87CF8AB-19E3-4E21-9BDB-7460E2214E3C}">
      <dgm:prSet/>
      <dgm:spPr/>
      <dgm:t>
        <a:bodyPr/>
        <a:lstStyle/>
        <a:p>
          <a:endParaRPr lang="en-US"/>
        </a:p>
      </dgm:t>
    </dgm:pt>
    <dgm:pt modelId="{98884734-B188-46E8-AEBB-8CFEA754EEA8}">
      <dgm:prSet/>
      <dgm:spPr/>
      <dgm:t>
        <a:bodyPr/>
        <a:lstStyle/>
        <a:p>
          <a:r>
            <a:rPr lang="en-US" i="1" dirty="0" smtClean="0">
              <a:solidFill>
                <a:srgbClr val="000000"/>
              </a:solidFill>
            </a:rPr>
            <a:t>Exploring an individual’s past and current experiences of substance use and withdrawal</a:t>
          </a:r>
          <a:endParaRPr lang="en-US" i="1" dirty="0">
            <a:solidFill>
              <a:srgbClr val="000000"/>
            </a:solidFill>
          </a:endParaRPr>
        </a:p>
      </dgm:t>
    </dgm:pt>
    <dgm:pt modelId="{D567D03F-28A7-4F2D-A983-ADF05D3D4B68}" type="sibTrans" cxnId="{A14AF288-6FEF-445B-8DF2-92BABFBF6111}">
      <dgm:prSet/>
      <dgm:spPr/>
      <dgm:t>
        <a:bodyPr/>
        <a:lstStyle/>
        <a:p>
          <a:endParaRPr lang="en-US"/>
        </a:p>
      </dgm:t>
    </dgm:pt>
    <dgm:pt modelId="{0E1547F7-17D1-459F-9982-A8B1A8F68AA1}" type="parTrans" cxnId="{A14AF288-6FEF-445B-8DF2-92BABFBF6111}">
      <dgm:prSet/>
      <dgm:spPr/>
      <dgm:t>
        <a:bodyPr/>
        <a:lstStyle/>
        <a:p>
          <a:endParaRPr lang="en-US"/>
        </a:p>
      </dgm:t>
    </dgm:pt>
    <dgm:pt modelId="{2616500D-3358-47B3-8238-0C6D9377FC63}" type="pres">
      <dgm:prSet presAssocID="{6A662BC8-259F-4935-AEC0-26642947BAF4}" presName="Name0" presStyleCnt="0">
        <dgm:presLayoutVars>
          <dgm:chMax val="7"/>
          <dgm:chPref val="7"/>
          <dgm:dir/>
        </dgm:presLayoutVars>
      </dgm:prSet>
      <dgm:spPr/>
    </dgm:pt>
    <dgm:pt modelId="{D65855F4-BD04-47E4-B155-B3BFF727F8A4}" type="pres">
      <dgm:prSet presAssocID="{6A662BC8-259F-4935-AEC0-26642947BAF4}" presName="Name1" presStyleCnt="0"/>
      <dgm:spPr/>
    </dgm:pt>
    <dgm:pt modelId="{873D06D2-48B3-4BFA-A8A0-CB14A23B47C0}" type="pres">
      <dgm:prSet presAssocID="{6A662BC8-259F-4935-AEC0-26642947BAF4}" presName="cycle" presStyleCnt="0"/>
      <dgm:spPr/>
    </dgm:pt>
    <dgm:pt modelId="{8BC73303-E39D-4A5D-8062-975C40402696}" type="pres">
      <dgm:prSet presAssocID="{6A662BC8-259F-4935-AEC0-26642947BAF4}" presName="srcNode" presStyleLbl="node1" presStyleIdx="0" presStyleCnt="6"/>
      <dgm:spPr/>
    </dgm:pt>
    <dgm:pt modelId="{E4E295FE-4FF5-4A84-A634-7897026A2F57}" type="pres">
      <dgm:prSet presAssocID="{6A662BC8-259F-4935-AEC0-26642947BAF4}" presName="conn" presStyleLbl="parChTrans1D2" presStyleIdx="0" presStyleCnt="1"/>
      <dgm:spPr/>
      <dgm:t>
        <a:bodyPr/>
        <a:lstStyle/>
        <a:p>
          <a:endParaRPr lang="en-US"/>
        </a:p>
      </dgm:t>
    </dgm:pt>
    <dgm:pt modelId="{FE699BF6-9498-4BE4-A432-C2DD2CA46DD2}" type="pres">
      <dgm:prSet presAssocID="{6A662BC8-259F-4935-AEC0-26642947BAF4}" presName="extraNode" presStyleLbl="node1" presStyleIdx="0" presStyleCnt="6"/>
      <dgm:spPr/>
    </dgm:pt>
    <dgm:pt modelId="{EE3493D2-93B3-4ED8-9957-52CC1DF783BC}" type="pres">
      <dgm:prSet presAssocID="{6A662BC8-259F-4935-AEC0-26642947BAF4}" presName="dstNode" presStyleLbl="node1" presStyleIdx="0" presStyleCnt="6"/>
      <dgm:spPr/>
    </dgm:pt>
    <dgm:pt modelId="{59CBDAFB-47C5-496F-B0D1-6E3DB2444D14}" type="pres">
      <dgm:prSet presAssocID="{13FCDB50-F2A8-492C-A402-AEDB99F09ABA}" presName="text_1" presStyleLbl="node1" presStyleIdx="0" presStyleCnt="6">
        <dgm:presLayoutVars>
          <dgm:bulletEnabled val="1"/>
        </dgm:presLayoutVars>
      </dgm:prSet>
      <dgm:spPr/>
      <dgm:t>
        <a:bodyPr/>
        <a:lstStyle/>
        <a:p>
          <a:endParaRPr lang="en-US"/>
        </a:p>
      </dgm:t>
    </dgm:pt>
    <dgm:pt modelId="{76398FDB-1F8C-43B6-8F1C-78E23244D558}" type="pres">
      <dgm:prSet presAssocID="{13FCDB50-F2A8-492C-A402-AEDB99F09ABA}" presName="accent_1" presStyleCnt="0"/>
      <dgm:spPr/>
    </dgm:pt>
    <dgm:pt modelId="{4C8B66AB-6CE3-4BA2-A0E5-D2F35B59BBE2}" type="pres">
      <dgm:prSet presAssocID="{13FCDB50-F2A8-492C-A402-AEDB99F09ABA}" presName="accentRepeatNode" presStyleLbl="solidFgAcc1" presStyleIdx="0" presStyleCnt="6"/>
      <dgm:spPr/>
    </dgm:pt>
    <dgm:pt modelId="{6D3F474F-3AB8-40F2-8426-BE5C9DFD8596}" type="pres">
      <dgm:prSet presAssocID="{1BBE7607-2D4A-4570-8C55-A3B42FA65B26}" presName="text_2" presStyleLbl="node1" presStyleIdx="1" presStyleCnt="6">
        <dgm:presLayoutVars>
          <dgm:bulletEnabled val="1"/>
        </dgm:presLayoutVars>
      </dgm:prSet>
      <dgm:spPr/>
      <dgm:t>
        <a:bodyPr/>
        <a:lstStyle/>
        <a:p>
          <a:endParaRPr lang="en-US"/>
        </a:p>
      </dgm:t>
    </dgm:pt>
    <dgm:pt modelId="{0DF3DDD4-396F-4C95-A0BF-C5B105576D73}" type="pres">
      <dgm:prSet presAssocID="{1BBE7607-2D4A-4570-8C55-A3B42FA65B26}" presName="accent_2" presStyleCnt="0"/>
      <dgm:spPr/>
    </dgm:pt>
    <dgm:pt modelId="{19D3B77E-8170-4CA3-8228-9872CB69AC0C}" type="pres">
      <dgm:prSet presAssocID="{1BBE7607-2D4A-4570-8C55-A3B42FA65B26}" presName="accentRepeatNode" presStyleLbl="solidFgAcc1" presStyleIdx="1" presStyleCnt="6"/>
      <dgm:spPr/>
    </dgm:pt>
    <dgm:pt modelId="{571342D9-A600-4EB6-BA85-4F81AFB15E19}" type="pres">
      <dgm:prSet presAssocID="{80C81D44-B1BF-449D-BD90-6E9F04E0FEF7}" presName="text_3" presStyleLbl="node1" presStyleIdx="2" presStyleCnt="6">
        <dgm:presLayoutVars>
          <dgm:bulletEnabled val="1"/>
        </dgm:presLayoutVars>
      </dgm:prSet>
      <dgm:spPr/>
      <dgm:t>
        <a:bodyPr/>
        <a:lstStyle/>
        <a:p>
          <a:endParaRPr lang="en-US"/>
        </a:p>
      </dgm:t>
    </dgm:pt>
    <dgm:pt modelId="{EA4E1468-E120-4F4E-BD2F-52964F1E96DC}" type="pres">
      <dgm:prSet presAssocID="{80C81D44-B1BF-449D-BD90-6E9F04E0FEF7}" presName="accent_3" presStyleCnt="0"/>
      <dgm:spPr/>
    </dgm:pt>
    <dgm:pt modelId="{CEA756A0-4B04-421D-ADEF-E91E23537AE7}" type="pres">
      <dgm:prSet presAssocID="{80C81D44-B1BF-449D-BD90-6E9F04E0FEF7}" presName="accentRepeatNode" presStyleLbl="solidFgAcc1" presStyleIdx="2" presStyleCnt="6"/>
      <dgm:spPr/>
    </dgm:pt>
    <dgm:pt modelId="{0D23D5F7-CE54-40A0-9A3A-D77F6F0ECF69}" type="pres">
      <dgm:prSet presAssocID="{A1FA6CA9-C01E-409C-AC45-DB472199E8BF}" presName="text_4" presStyleLbl="node1" presStyleIdx="3" presStyleCnt="6">
        <dgm:presLayoutVars>
          <dgm:bulletEnabled val="1"/>
        </dgm:presLayoutVars>
      </dgm:prSet>
      <dgm:spPr/>
      <dgm:t>
        <a:bodyPr/>
        <a:lstStyle/>
        <a:p>
          <a:endParaRPr lang="en-US"/>
        </a:p>
      </dgm:t>
    </dgm:pt>
    <dgm:pt modelId="{A0A7B6E5-93B5-47E6-85EE-EF3D2B59DC1E}" type="pres">
      <dgm:prSet presAssocID="{A1FA6CA9-C01E-409C-AC45-DB472199E8BF}" presName="accent_4" presStyleCnt="0"/>
      <dgm:spPr/>
    </dgm:pt>
    <dgm:pt modelId="{2674B303-EFAD-48E5-B0CB-47BB0FBA586E}" type="pres">
      <dgm:prSet presAssocID="{A1FA6CA9-C01E-409C-AC45-DB472199E8BF}" presName="accentRepeatNode" presStyleLbl="solidFgAcc1" presStyleIdx="3" presStyleCnt="6"/>
      <dgm:spPr/>
    </dgm:pt>
    <dgm:pt modelId="{7CE0ECBC-A930-4580-B905-3F815EAE93D9}" type="pres">
      <dgm:prSet presAssocID="{E97F7846-500C-45CB-8BAA-470D130425EC}" presName="text_5" presStyleLbl="node1" presStyleIdx="4" presStyleCnt="6">
        <dgm:presLayoutVars>
          <dgm:bulletEnabled val="1"/>
        </dgm:presLayoutVars>
      </dgm:prSet>
      <dgm:spPr/>
      <dgm:t>
        <a:bodyPr/>
        <a:lstStyle/>
        <a:p>
          <a:endParaRPr lang="en-US"/>
        </a:p>
      </dgm:t>
    </dgm:pt>
    <dgm:pt modelId="{2414C51D-F810-48D2-8D57-84A225ED010A}" type="pres">
      <dgm:prSet presAssocID="{E97F7846-500C-45CB-8BAA-470D130425EC}" presName="accent_5" presStyleCnt="0"/>
      <dgm:spPr/>
    </dgm:pt>
    <dgm:pt modelId="{D66A8516-086B-4202-9636-12B46158FC54}" type="pres">
      <dgm:prSet presAssocID="{E97F7846-500C-45CB-8BAA-470D130425EC}" presName="accentRepeatNode" presStyleLbl="solidFgAcc1" presStyleIdx="4" presStyleCnt="6"/>
      <dgm:spPr/>
    </dgm:pt>
    <dgm:pt modelId="{971378FD-CF6C-4F91-B419-2EB09ABE8CA0}" type="pres">
      <dgm:prSet presAssocID="{1972D7CC-E511-473B-8D78-41D8E896D9E2}" presName="text_6" presStyleLbl="node1" presStyleIdx="5" presStyleCnt="6">
        <dgm:presLayoutVars>
          <dgm:bulletEnabled val="1"/>
        </dgm:presLayoutVars>
      </dgm:prSet>
      <dgm:spPr/>
      <dgm:t>
        <a:bodyPr/>
        <a:lstStyle/>
        <a:p>
          <a:endParaRPr lang="en-US"/>
        </a:p>
      </dgm:t>
    </dgm:pt>
    <dgm:pt modelId="{B3F2581A-5E51-479B-AE2D-79C0BC1304A4}" type="pres">
      <dgm:prSet presAssocID="{1972D7CC-E511-473B-8D78-41D8E896D9E2}" presName="accent_6" presStyleCnt="0"/>
      <dgm:spPr/>
    </dgm:pt>
    <dgm:pt modelId="{0BF7EE85-4B96-447B-BA34-139273910990}" type="pres">
      <dgm:prSet presAssocID="{1972D7CC-E511-473B-8D78-41D8E896D9E2}" presName="accentRepeatNode" presStyleLbl="solidFgAcc1" presStyleIdx="5" presStyleCnt="6"/>
      <dgm:spPr/>
    </dgm:pt>
  </dgm:ptLst>
  <dgm:cxnLst>
    <dgm:cxn modelId="{F053A02E-EA86-4369-8CDC-01BA5B3A400A}" type="presOf" srcId="{D567D03F-28A7-4F2D-A983-ADF05D3D4B68}" destId="{E4E295FE-4FF5-4A84-A634-7897026A2F57}" srcOrd="0" destOrd="0" presId="urn:microsoft.com/office/officeart/2008/layout/VerticalCurvedList"/>
    <dgm:cxn modelId="{A14AF288-6FEF-445B-8DF2-92BABFBF6111}" srcId="{13FCDB50-F2A8-492C-A402-AEDB99F09ABA}" destId="{98884734-B188-46E8-AEBB-8CFEA754EEA8}" srcOrd="0" destOrd="0" parTransId="{0E1547F7-17D1-459F-9982-A8B1A8F68AA1}" sibTransId="{D567D03F-28A7-4F2D-A983-ADF05D3D4B68}"/>
    <dgm:cxn modelId="{4A3CB8C3-19E1-4941-B4BA-E43B88F4966C}" type="presOf" srcId="{98884734-B188-46E8-AEBB-8CFEA754EEA8}" destId="{59CBDAFB-47C5-496F-B0D1-6E3DB2444D14}" srcOrd="0" destOrd="1" presId="urn:microsoft.com/office/officeart/2008/layout/VerticalCurvedList"/>
    <dgm:cxn modelId="{99A7F9A7-5443-48BB-B60D-7D76C527CB95}" type="presOf" srcId="{1972D7CC-E511-473B-8D78-41D8E896D9E2}" destId="{971378FD-CF6C-4F91-B419-2EB09ABE8CA0}" srcOrd="0" destOrd="0" presId="urn:microsoft.com/office/officeart/2008/layout/VerticalCurvedList"/>
    <dgm:cxn modelId="{C87CF8AB-19E3-4E21-9BDB-7460E2214E3C}" srcId="{1972D7CC-E511-473B-8D78-41D8E896D9E2}" destId="{A83E5CF3-D60D-4260-B8BA-45862E58DA10}" srcOrd="0" destOrd="0" parTransId="{54A3B51D-03C2-4367-A775-F80CE49D1F33}" sibTransId="{EEB5C153-8AD0-44F0-9D74-84DE4C201025}"/>
    <dgm:cxn modelId="{E82CFF25-DFB8-4B34-888D-D0C7C9CA9C5F}" srcId="{6A662BC8-259F-4935-AEC0-26642947BAF4}" destId="{1972D7CC-E511-473B-8D78-41D8E896D9E2}" srcOrd="5" destOrd="0" parTransId="{59039828-AD09-4933-BDAA-08E799D251FB}" sibTransId="{73D2F069-D587-4E2C-BC12-81D8103FDA66}"/>
    <dgm:cxn modelId="{055C70FC-34C2-4150-A4D4-04E5978F5C89}" type="presOf" srcId="{A1FA6CA9-C01E-409C-AC45-DB472199E8BF}" destId="{0D23D5F7-CE54-40A0-9A3A-D77F6F0ECF69}" srcOrd="0" destOrd="0" presId="urn:microsoft.com/office/officeart/2008/layout/VerticalCurvedList"/>
    <dgm:cxn modelId="{3693B2A1-DA16-4FF1-A9C8-D7390AA2CFA7}" type="presOf" srcId="{22643301-BBD9-4894-AD70-6B10C22A486B}" destId="{7CE0ECBC-A930-4580-B905-3F815EAE93D9}" srcOrd="0" destOrd="1" presId="urn:microsoft.com/office/officeart/2008/layout/VerticalCurvedList"/>
    <dgm:cxn modelId="{BBBC9688-8D46-4A41-A878-003AA93376AB}" type="presOf" srcId="{1BBE7607-2D4A-4570-8C55-A3B42FA65B26}" destId="{6D3F474F-3AB8-40F2-8426-BE5C9DFD8596}" srcOrd="0" destOrd="0" presId="urn:microsoft.com/office/officeart/2008/layout/VerticalCurvedList"/>
    <dgm:cxn modelId="{C6B37823-2268-4276-BADC-BD7734640172}" srcId="{80C81D44-B1BF-449D-BD90-6E9F04E0FEF7}" destId="{4BCA5B29-86DB-4D7D-A955-890E00219CDC}" srcOrd="0" destOrd="0" parTransId="{9C118805-4B1E-4057-96E2-CE3484A755D1}" sibTransId="{7A27DF1D-1172-4569-9F15-0C6AD9BE7E81}"/>
    <dgm:cxn modelId="{CFE51FD5-615D-4C8C-89EF-714A5060B75C}" type="presOf" srcId="{80C81D44-B1BF-449D-BD90-6E9F04E0FEF7}" destId="{571342D9-A600-4EB6-BA85-4F81AFB15E19}" srcOrd="0" destOrd="0" presId="urn:microsoft.com/office/officeart/2008/layout/VerticalCurvedList"/>
    <dgm:cxn modelId="{86CC35A8-EC8D-49FB-983B-3E18FF4AC0DA}" srcId="{E97F7846-500C-45CB-8BAA-470D130425EC}" destId="{22643301-BBD9-4894-AD70-6B10C22A486B}" srcOrd="0" destOrd="0" parTransId="{9478FD22-BF9B-4C45-9DF5-8E89143B5AEB}" sibTransId="{253F673B-F8E9-4948-BE22-E707AFEAB2EC}"/>
    <dgm:cxn modelId="{A8FD6331-1939-41FB-BC33-38580621A28B}" srcId="{A1FA6CA9-C01E-409C-AC45-DB472199E8BF}" destId="{1CFB29EF-3E3A-437A-B694-7631898A3E7F}" srcOrd="0" destOrd="0" parTransId="{B1138326-1828-4980-92D5-FD83AF83D94B}" sibTransId="{D71BE534-E12B-4D8B-A5C6-FAFEB24BA470}"/>
    <dgm:cxn modelId="{6F081D01-A6B3-4CF1-8B96-F7CCDAA2E7A7}" type="presOf" srcId="{13FCDB50-F2A8-492C-A402-AEDB99F09ABA}" destId="{59CBDAFB-47C5-496F-B0D1-6E3DB2444D14}" srcOrd="0" destOrd="0" presId="urn:microsoft.com/office/officeart/2008/layout/VerticalCurvedList"/>
    <dgm:cxn modelId="{336DA01E-56A5-466A-B629-A86B50CA2843}" srcId="{6A662BC8-259F-4935-AEC0-26642947BAF4}" destId="{1BBE7607-2D4A-4570-8C55-A3B42FA65B26}" srcOrd="1" destOrd="0" parTransId="{7C53D3EF-4F9E-4A78-9221-4B22BD59EFFD}" sibTransId="{3CDB9F8B-F1E8-4AC8-A032-6F0E11A3B833}"/>
    <dgm:cxn modelId="{2BBA297F-C2DF-4E21-8CB3-182A6E53EDC5}" srcId="{1BBE7607-2D4A-4570-8C55-A3B42FA65B26}" destId="{5E44BEC2-BB62-4A56-9A29-1B2F8BD85CAE}" srcOrd="0" destOrd="0" parTransId="{70293D22-3E7E-4941-84D7-C23D99731BAD}" sibTransId="{461A5994-10B2-40DD-A081-5160E92F5FF5}"/>
    <dgm:cxn modelId="{EEF95700-4AEB-4014-BBE5-A7944FDE5465}" type="presOf" srcId="{5E44BEC2-BB62-4A56-9A29-1B2F8BD85CAE}" destId="{6D3F474F-3AB8-40F2-8426-BE5C9DFD8596}" srcOrd="0" destOrd="1" presId="urn:microsoft.com/office/officeart/2008/layout/VerticalCurvedList"/>
    <dgm:cxn modelId="{C9FB1361-757C-48D8-A0C4-569B5386A2E3}" type="presOf" srcId="{4BCA5B29-86DB-4D7D-A955-890E00219CDC}" destId="{571342D9-A600-4EB6-BA85-4F81AFB15E19}" srcOrd="0" destOrd="1" presId="urn:microsoft.com/office/officeart/2008/layout/VerticalCurvedList"/>
    <dgm:cxn modelId="{66C1C96A-09E8-4076-B637-5E3762788890}" srcId="{6A662BC8-259F-4935-AEC0-26642947BAF4}" destId="{13FCDB50-F2A8-492C-A402-AEDB99F09ABA}" srcOrd="0" destOrd="0" parTransId="{DD5C7BF7-C446-4957-94D8-8213D6E050E4}" sibTransId="{2699EED8-6B43-4651-98BD-47DAEC78C46E}"/>
    <dgm:cxn modelId="{44C110EE-B8FB-4303-925B-4FD97CD0FB04}" srcId="{6A662BC8-259F-4935-AEC0-26642947BAF4}" destId="{A1FA6CA9-C01E-409C-AC45-DB472199E8BF}" srcOrd="3" destOrd="0" parTransId="{E660E936-0306-4EF8-BF48-211A61D2FD9E}" sibTransId="{5EC0AF6C-0835-48A6-840B-E63368A6B2B7}"/>
    <dgm:cxn modelId="{2B07EFFF-F242-421B-A010-8283D5E97AAF}" srcId="{6A662BC8-259F-4935-AEC0-26642947BAF4}" destId="{80C81D44-B1BF-449D-BD90-6E9F04E0FEF7}" srcOrd="2" destOrd="0" parTransId="{DB53BF3F-81A1-48A0-9291-F042233BE974}" sibTransId="{0D216ADA-1827-4CEE-81B8-25C7DC44E640}"/>
    <dgm:cxn modelId="{663568A0-D2E2-45C2-8152-E412C375CDCC}" type="presOf" srcId="{E97F7846-500C-45CB-8BAA-470D130425EC}" destId="{7CE0ECBC-A930-4580-B905-3F815EAE93D9}" srcOrd="0" destOrd="0" presId="urn:microsoft.com/office/officeart/2008/layout/VerticalCurvedList"/>
    <dgm:cxn modelId="{B83DC7AB-B3B3-4D43-9C35-62D1DD41313F}" type="presOf" srcId="{1CFB29EF-3E3A-437A-B694-7631898A3E7F}" destId="{0D23D5F7-CE54-40A0-9A3A-D77F6F0ECF69}" srcOrd="0" destOrd="1" presId="urn:microsoft.com/office/officeart/2008/layout/VerticalCurvedList"/>
    <dgm:cxn modelId="{94CC4A69-2D00-494E-9201-F69A55C34BB5}" type="presOf" srcId="{A83E5CF3-D60D-4260-B8BA-45862E58DA10}" destId="{971378FD-CF6C-4F91-B419-2EB09ABE8CA0}" srcOrd="0" destOrd="1" presId="urn:microsoft.com/office/officeart/2008/layout/VerticalCurvedList"/>
    <dgm:cxn modelId="{EBA1A28C-9E14-4F92-86C4-9B2125DA9CB4}" type="presOf" srcId="{6A662BC8-259F-4935-AEC0-26642947BAF4}" destId="{2616500D-3358-47B3-8238-0C6D9377FC63}" srcOrd="0" destOrd="0" presId="urn:microsoft.com/office/officeart/2008/layout/VerticalCurvedList"/>
    <dgm:cxn modelId="{2FC7A1B7-4DE6-485C-B2C1-108E7102EC7D}" srcId="{6A662BC8-259F-4935-AEC0-26642947BAF4}" destId="{E97F7846-500C-45CB-8BAA-470D130425EC}" srcOrd="4" destOrd="0" parTransId="{17FF8ABD-1EC4-4BBB-80E2-E3E309E482A1}" sibTransId="{EC5BD70F-E315-48A1-9D39-03176778E8B6}"/>
    <dgm:cxn modelId="{71C96A2D-C3D8-45B1-858B-B8848234F1F2}" type="presParOf" srcId="{2616500D-3358-47B3-8238-0C6D9377FC63}" destId="{D65855F4-BD04-47E4-B155-B3BFF727F8A4}" srcOrd="0" destOrd="0" presId="urn:microsoft.com/office/officeart/2008/layout/VerticalCurvedList"/>
    <dgm:cxn modelId="{7A6D1B4C-5AEB-4CCE-A561-345CE6B281FB}" type="presParOf" srcId="{D65855F4-BD04-47E4-B155-B3BFF727F8A4}" destId="{873D06D2-48B3-4BFA-A8A0-CB14A23B47C0}" srcOrd="0" destOrd="0" presId="urn:microsoft.com/office/officeart/2008/layout/VerticalCurvedList"/>
    <dgm:cxn modelId="{D142198A-32B8-4612-B086-E6D75BF37B5C}" type="presParOf" srcId="{873D06D2-48B3-4BFA-A8A0-CB14A23B47C0}" destId="{8BC73303-E39D-4A5D-8062-975C40402696}" srcOrd="0" destOrd="0" presId="urn:microsoft.com/office/officeart/2008/layout/VerticalCurvedList"/>
    <dgm:cxn modelId="{BD698774-2641-47D8-A06B-4D09DCF905E5}" type="presParOf" srcId="{873D06D2-48B3-4BFA-A8A0-CB14A23B47C0}" destId="{E4E295FE-4FF5-4A84-A634-7897026A2F57}" srcOrd="1" destOrd="0" presId="urn:microsoft.com/office/officeart/2008/layout/VerticalCurvedList"/>
    <dgm:cxn modelId="{E3486946-6426-48C8-88CE-CA05FFDC1CF8}" type="presParOf" srcId="{873D06D2-48B3-4BFA-A8A0-CB14A23B47C0}" destId="{FE699BF6-9498-4BE4-A432-C2DD2CA46DD2}" srcOrd="2" destOrd="0" presId="urn:microsoft.com/office/officeart/2008/layout/VerticalCurvedList"/>
    <dgm:cxn modelId="{15CBC70A-51CA-437A-82F8-6DA50B326046}" type="presParOf" srcId="{873D06D2-48B3-4BFA-A8A0-CB14A23B47C0}" destId="{EE3493D2-93B3-4ED8-9957-52CC1DF783BC}" srcOrd="3" destOrd="0" presId="urn:microsoft.com/office/officeart/2008/layout/VerticalCurvedList"/>
    <dgm:cxn modelId="{720DEA7B-40E2-48C9-B6F4-F997C82B5C4D}" type="presParOf" srcId="{D65855F4-BD04-47E4-B155-B3BFF727F8A4}" destId="{59CBDAFB-47C5-496F-B0D1-6E3DB2444D14}" srcOrd="1" destOrd="0" presId="urn:microsoft.com/office/officeart/2008/layout/VerticalCurvedList"/>
    <dgm:cxn modelId="{7DD6C57D-87A6-451B-BC90-F41B38B60101}" type="presParOf" srcId="{D65855F4-BD04-47E4-B155-B3BFF727F8A4}" destId="{76398FDB-1F8C-43B6-8F1C-78E23244D558}" srcOrd="2" destOrd="0" presId="urn:microsoft.com/office/officeart/2008/layout/VerticalCurvedList"/>
    <dgm:cxn modelId="{F657CE60-05F8-4829-9F6B-5868B210AEB0}" type="presParOf" srcId="{76398FDB-1F8C-43B6-8F1C-78E23244D558}" destId="{4C8B66AB-6CE3-4BA2-A0E5-D2F35B59BBE2}" srcOrd="0" destOrd="0" presId="urn:microsoft.com/office/officeart/2008/layout/VerticalCurvedList"/>
    <dgm:cxn modelId="{C28D9E44-7DEA-43B1-AF62-622D32B3CC4E}" type="presParOf" srcId="{D65855F4-BD04-47E4-B155-B3BFF727F8A4}" destId="{6D3F474F-3AB8-40F2-8426-BE5C9DFD8596}" srcOrd="3" destOrd="0" presId="urn:microsoft.com/office/officeart/2008/layout/VerticalCurvedList"/>
    <dgm:cxn modelId="{58FF96B5-AB8B-4016-8DD8-B298B83D4772}" type="presParOf" srcId="{D65855F4-BD04-47E4-B155-B3BFF727F8A4}" destId="{0DF3DDD4-396F-4C95-A0BF-C5B105576D73}" srcOrd="4" destOrd="0" presId="urn:microsoft.com/office/officeart/2008/layout/VerticalCurvedList"/>
    <dgm:cxn modelId="{72E70B66-B8E2-42C3-9934-EE8F33F311E2}" type="presParOf" srcId="{0DF3DDD4-396F-4C95-A0BF-C5B105576D73}" destId="{19D3B77E-8170-4CA3-8228-9872CB69AC0C}" srcOrd="0" destOrd="0" presId="urn:microsoft.com/office/officeart/2008/layout/VerticalCurvedList"/>
    <dgm:cxn modelId="{878ED94E-6FD4-4CD4-BE24-43224B02C96C}" type="presParOf" srcId="{D65855F4-BD04-47E4-B155-B3BFF727F8A4}" destId="{571342D9-A600-4EB6-BA85-4F81AFB15E19}" srcOrd="5" destOrd="0" presId="urn:microsoft.com/office/officeart/2008/layout/VerticalCurvedList"/>
    <dgm:cxn modelId="{1200E61C-D638-4A9B-B4F6-7AA7C57D4CC1}" type="presParOf" srcId="{D65855F4-BD04-47E4-B155-B3BFF727F8A4}" destId="{EA4E1468-E120-4F4E-BD2F-52964F1E96DC}" srcOrd="6" destOrd="0" presId="urn:microsoft.com/office/officeart/2008/layout/VerticalCurvedList"/>
    <dgm:cxn modelId="{458BFE0F-7AB5-433C-8110-8917D979109C}" type="presParOf" srcId="{EA4E1468-E120-4F4E-BD2F-52964F1E96DC}" destId="{CEA756A0-4B04-421D-ADEF-E91E23537AE7}" srcOrd="0" destOrd="0" presId="urn:microsoft.com/office/officeart/2008/layout/VerticalCurvedList"/>
    <dgm:cxn modelId="{9319379B-6EB5-48BB-8995-EA971FC52492}" type="presParOf" srcId="{D65855F4-BD04-47E4-B155-B3BFF727F8A4}" destId="{0D23D5F7-CE54-40A0-9A3A-D77F6F0ECF69}" srcOrd="7" destOrd="0" presId="urn:microsoft.com/office/officeart/2008/layout/VerticalCurvedList"/>
    <dgm:cxn modelId="{FFE463DE-F78F-4E20-907F-47018C0250F1}" type="presParOf" srcId="{D65855F4-BD04-47E4-B155-B3BFF727F8A4}" destId="{A0A7B6E5-93B5-47E6-85EE-EF3D2B59DC1E}" srcOrd="8" destOrd="0" presId="urn:microsoft.com/office/officeart/2008/layout/VerticalCurvedList"/>
    <dgm:cxn modelId="{508E569D-D8D5-4AF2-BB1B-9206C8C0EC87}" type="presParOf" srcId="{A0A7B6E5-93B5-47E6-85EE-EF3D2B59DC1E}" destId="{2674B303-EFAD-48E5-B0CB-47BB0FBA586E}" srcOrd="0" destOrd="0" presId="urn:microsoft.com/office/officeart/2008/layout/VerticalCurvedList"/>
    <dgm:cxn modelId="{A7A44994-83BF-47D8-91EB-156C2C93B782}" type="presParOf" srcId="{D65855F4-BD04-47E4-B155-B3BFF727F8A4}" destId="{7CE0ECBC-A930-4580-B905-3F815EAE93D9}" srcOrd="9" destOrd="0" presId="urn:microsoft.com/office/officeart/2008/layout/VerticalCurvedList"/>
    <dgm:cxn modelId="{5BA0B090-8941-4574-9181-90214D2185BA}" type="presParOf" srcId="{D65855F4-BD04-47E4-B155-B3BFF727F8A4}" destId="{2414C51D-F810-48D2-8D57-84A225ED010A}" srcOrd="10" destOrd="0" presId="urn:microsoft.com/office/officeart/2008/layout/VerticalCurvedList"/>
    <dgm:cxn modelId="{45693D57-BB0E-45BD-9BF2-342645764A67}" type="presParOf" srcId="{2414C51D-F810-48D2-8D57-84A225ED010A}" destId="{D66A8516-086B-4202-9636-12B46158FC54}" srcOrd="0" destOrd="0" presId="urn:microsoft.com/office/officeart/2008/layout/VerticalCurvedList"/>
    <dgm:cxn modelId="{701D2492-B699-4B21-BA67-F6EA55366335}" type="presParOf" srcId="{D65855F4-BD04-47E4-B155-B3BFF727F8A4}" destId="{971378FD-CF6C-4F91-B419-2EB09ABE8CA0}" srcOrd="11" destOrd="0" presId="urn:microsoft.com/office/officeart/2008/layout/VerticalCurvedList"/>
    <dgm:cxn modelId="{02767783-B0F8-4526-8C9A-1661AD0E4A8B}" type="presParOf" srcId="{D65855F4-BD04-47E4-B155-B3BFF727F8A4}" destId="{B3F2581A-5E51-479B-AE2D-79C0BC1304A4}" srcOrd="12" destOrd="0" presId="urn:microsoft.com/office/officeart/2008/layout/VerticalCurvedList"/>
    <dgm:cxn modelId="{BAA228D9-D7C8-4D56-BDBB-A7B981A38785}" type="presParOf" srcId="{B3F2581A-5E51-479B-AE2D-79C0BC1304A4}" destId="{0BF7EE85-4B96-447B-BA34-13927391099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295FE-4FF5-4A84-A634-7897026A2F57}">
      <dsp:nvSpPr>
        <dsp:cNvPr id="0" name=""/>
        <dsp:cNvSpPr/>
      </dsp:nvSpPr>
      <dsp:spPr>
        <a:xfrm>
          <a:off x="-5695255" y="-871776"/>
          <a:ext cx="6780628" cy="6780628"/>
        </a:xfrm>
        <a:prstGeom prst="blockArc">
          <a:avLst>
            <a:gd name="adj1" fmla="val 18900000"/>
            <a:gd name="adj2" fmla="val 2700000"/>
            <a:gd name="adj3" fmla="val 319"/>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CBDAFB-47C5-496F-B0D1-6E3DB2444D14}">
      <dsp:nvSpPr>
        <dsp:cNvPr id="0" name=""/>
        <dsp:cNvSpPr/>
      </dsp:nvSpPr>
      <dsp:spPr>
        <a:xfrm>
          <a:off x="404440" y="265252"/>
          <a:ext cx="8358153" cy="53030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928" tIns="38100" rIns="38100" bIns="38100" numCol="1" spcCol="1270" anchor="t" anchorCtr="0">
          <a:noAutofit/>
        </a:bodyPr>
        <a:lstStyle/>
        <a:p>
          <a:pPr lvl="0" algn="l" defTabSz="666750">
            <a:lnSpc>
              <a:spcPct val="90000"/>
            </a:lnSpc>
            <a:spcBef>
              <a:spcPct val="0"/>
            </a:spcBef>
            <a:spcAft>
              <a:spcPct val="35000"/>
            </a:spcAft>
          </a:pPr>
          <a:r>
            <a:rPr lang="en-US" sz="1500" b="1" kern="1200" dirty="0" smtClean="0">
              <a:solidFill>
                <a:srgbClr val="000000"/>
              </a:solidFill>
            </a:rPr>
            <a:t>1. Acute Intoxication and/or Withdrawal Potential </a:t>
          </a:r>
          <a:endParaRPr lang="en-US" sz="1500" b="1" kern="1200" dirty="0">
            <a:solidFill>
              <a:srgbClr val="000000"/>
            </a:solidFill>
          </a:endParaRPr>
        </a:p>
        <a:p>
          <a:pPr marL="114300" lvl="1" indent="-114300" algn="l" defTabSz="533400">
            <a:lnSpc>
              <a:spcPct val="90000"/>
            </a:lnSpc>
            <a:spcBef>
              <a:spcPct val="0"/>
            </a:spcBef>
            <a:spcAft>
              <a:spcPct val="15000"/>
            </a:spcAft>
            <a:buChar char="••"/>
          </a:pPr>
          <a:r>
            <a:rPr lang="en-US" sz="1200" i="1" kern="1200" dirty="0" smtClean="0">
              <a:solidFill>
                <a:srgbClr val="000000"/>
              </a:solidFill>
            </a:rPr>
            <a:t>Exploring an individual’s past and current experiences of substance use and withdrawal</a:t>
          </a:r>
          <a:endParaRPr lang="en-US" sz="1200" i="1" kern="1200" dirty="0">
            <a:solidFill>
              <a:srgbClr val="000000"/>
            </a:solidFill>
          </a:endParaRPr>
        </a:p>
      </dsp:txBody>
      <dsp:txXfrm>
        <a:off x="404440" y="265252"/>
        <a:ext cx="8358153" cy="530303"/>
      </dsp:txXfrm>
    </dsp:sp>
    <dsp:sp modelId="{4C8B66AB-6CE3-4BA2-A0E5-D2F35B59BBE2}">
      <dsp:nvSpPr>
        <dsp:cNvPr id="0" name=""/>
        <dsp:cNvSpPr/>
      </dsp:nvSpPr>
      <dsp:spPr>
        <a:xfrm>
          <a:off x="73001" y="198964"/>
          <a:ext cx="662879" cy="66287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3F474F-3AB8-40F2-8426-BE5C9DFD8596}">
      <dsp:nvSpPr>
        <dsp:cNvPr id="0" name=""/>
        <dsp:cNvSpPr/>
      </dsp:nvSpPr>
      <dsp:spPr>
        <a:xfrm>
          <a:off x="840651" y="1060606"/>
          <a:ext cx="7921943" cy="530303"/>
        </a:xfrm>
        <a:prstGeom prst="rect">
          <a:avLst/>
        </a:prstGeom>
        <a:solidFill>
          <a:schemeClr val="accent2">
            <a:hueOff val="1322202"/>
            <a:satOff val="1828"/>
            <a:lumOff val="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928" tIns="38100" rIns="38100" bIns="38100" numCol="1" spcCol="1270" anchor="t" anchorCtr="0">
          <a:noAutofit/>
        </a:bodyPr>
        <a:lstStyle/>
        <a:p>
          <a:pPr lvl="0" algn="l" defTabSz="666750">
            <a:lnSpc>
              <a:spcPct val="90000"/>
            </a:lnSpc>
            <a:spcBef>
              <a:spcPct val="0"/>
            </a:spcBef>
            <a:spcAft>
              <a:spcPct val="35000"/>
            </a:spcAft>
          </a:pPr>
          <a:r>
            <a:rPr lang="en-US" sz="1500" b="1" kern="1200" dirty="0" smtClean="0">
              <a:solidFill>
                <a:srgbClr val="000000"/>
              </a:solidFill>
            </a:rPr>
            <a:t>2. Biomedical Conditions and Complications</a:t>
          </a:r>
          <a:endParaRPr lang="en-US" sz="1500" b="1" kern="1200" dirty="0">
            <a:solidFill>
              <a:srgbClr val="000000"/>
            </a:solidFill>
          </a:endParaRPr>
        </a:p>
        <a:p>
          <a:pPr marL="114300" lvl="1" indent="-114300" algn="l" defTabSz="533400">
            <a:lnSpc>
              <a:spcPct val="90000"/>
            </a:lnSpc>
            <a:spcBef>
              <a:spcPct val="0"/>
            </a:spcBef>
            <a:spcAft>
              <a:spcPct val="15000"/>
            </a:spcAft>
            <a:buChar char="••"/>
          </a:pPr>
          <a:r>
            <a:rPr lang="en-US" sz="1200" i="1" kern="1200" dirty="0" smtClean="0">
              <a:solidFill>
                <a:srgbClr val="000000"/>
              </a:solidFill>
            </a:rPr>
            <a:t>Exploring an individual’s health history and current physical condition</a:t>
          </a:r>
          <a:endParaRPr lang="en-US" sz="1200" i="1" kern="1200" dirty="0">
            <a:solidFill>
              <a:srgbClr val="000000"/>
            </a:solidFill>
          </a:endParaRPr>
        </a:p>
      </dsp:txBody>
      <dsp:txXfrm>
        <a:off x="840651" y="1060606"/>
        <a:ext cx="7921943" cy="530303"/>
      </dsp:txXfrm>
    </dsp:sp>
    <dsp:sp modelId="{19D3B77E-8170-4CA3-8228-9872CB69AC0C}">
      <dsp:nvSpPr>
        <dsp:cNvPr id="0" name=""/>
        <dsp:cNvSpPr/>
      </dsp:nvSpPr>
      <dsp:spPr>
        <a:xfrm>
          <a:off x="509212" y="994318"/>
          <a:ext cx="662879" cy="662879"/>
        </a:xfrm>
        <a:prstGeom prst="ellipse">
          <a:avLst/>
        </a:prstGeom>
        <a:solidFill>
          <a:schemeClr val="lt1">
            <a:hueOff val="0"/>
            <a:satOff val="0"/>
            <a:lumOff val="0"/>
            <a:alphaOff val="0"/>
          </a:schemeClr>
        </a:solidFill>
        <a:ln w="25400" cap="flat" cmpd="sng" algn="ctr">
          <a:solidFill>
            <a:schemeClr val="accent2">
              <a:hueOff val="1322202"/>
              <a:satOff val="1828"/>
              <a:lumOff val="118"/>
              <a:alphaOff val="0"/>
            </a:schemeClr>
          </a:solidFill>
          <a:prstDash val="solid"/>
        </a:ln>
        <a:effectLst/>
      </dsp:spPr>
      <dsp:style>
        <a:lnRef idx="2">
          <a:scrgbClr r="0" g="0" b="0"/>
        </a:lnRef>
        <a:fillRef idx="1">
          <a:scrgbClr r="0" g="0" b="0"/>
        </a:fillRef>
        <a:effectRef idx="0">
          <a:scrgbClr r="0" g="0" b="0"/>
        </a:effectRef>
        <a:fontRef idx="minor"/>
      </dsp:style>
    </dsp:sp>
    <dsp:sp modelId="{571342D9-A600-4EB6-BA85-4F81AFB15E19}">
      <dsp:nvSpPr>
        <dsp:cNvPr id="0" name=""/>
        <dsp:cNvSpPr/>
      </dsp:nvSpPr>
      <dsp:spPr>
        <a:xfrm>
          <a:off x="1040119" y="1855960"/>
          <a:ext cx="7722474" cy="530303"/>
        </a:xfrm>
        <a:prstGeom prst="rect">
          <a:avLst/>
        </a:prstGeom>
        <a:solidFill>
          <a:schemeClr val="accent2">
            <a:hueOff val="2644405"/>
            <a:satOff val="3655"/>
            <a:lumOff val="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928" tIns="38100" rIns="38100" bIns="38100" numCol="1" spcCol="1270" anchor="t" anchorCtr="0">
          <a:noAutofit/>
        </a:bodyPr>
        <a:lstStyle/>
        <a:p>
          <a:pPr lvl="0" algn="l" defTabSz="666750">
            <a:lnSpc>
              <a:spcPct val="90000"/>
            </a:lnSpc>
            <a:spcBef>
              <a:spcPct val="0"/>
            </a:spcBef>
            <a:spcAft>
              <a:spcPct val="35000"/>
            </a:spcAft>
          </a:pPr>
          <a:r>
            <a:rPr lang="en-US" sz="1500" b="1" kern="1200" dirty="0" smtClean="0">
              <a:solidFill>
                <a:srgbClr val="000000"/>
              </a:solidFill>
            </a:rPr>
            <a:t>3. Emotional, Behavioral, or Cognitive Conditions and Complications</a:t>
          </a:r>
          <a:endParaRPr lang="en-US" sz="1500" b="1" kern="1200" dirty="0">
            <a:solidFill>
              <a:srgbClr val="000000"/>
            </a:solidFill>
          </a:endParaRPr>
        </a:p>
        <a:p>
          <a:pPr marL="114300" lvl="1" indent="-114300" algn="l" defTabSz="533400">
            <a:lnSpc>
              <a:spcPct val="90000"/>
            </a:lnSpc>
            <a:spcBef>
              <a:spcPct val="0"/>
            </a:spcBef>
            <a:spcAft>
              <a:spcPct val="15000"/>
            </a:spcAft>
            <a:buChar char="••"/>
          </a:pPr>
          <a:r>
            <a:rPr lang="en-US" sz="1200" i="1" kern="1200" dirty="0" smtClean="0">
              <a:solidFill>
                <a:srgbClr val="000000"/>
              </a:solidFill>
            </a:rPr>
            <a:t>Exploring an individual’s thoughts, emotions, and mental health issues</a:t>
          </a:r>
          <a:endParaRPr lang="en-US" sz="1200" i="1" kern="1200" dirty="0">
            <a:solidFill>
              <a:srgbClr val="000000"/>
            </a:solidFill>
          </a:endParaRPr>
        </a:p>
      </dsp:txBody>
      <dsp:txXfrm>
        <a:off x="1040119" y="1855960"/>
        <a:ext cx="7722474" cy="530303"/>
      </dsp:txXfrm>
    </dsp:sp>
    <dsp:sp modelId="{CEA756A0-4B04-421D-ADEF-E91E23537AE7}">
      <dsp:nvSpPr>
        <dsp:cNvPr id="0" name=""/>
        <dsp:cNvSpPr/>
      </dsp:nvSpPr>
      <dsp:spPr>
        <a:xfrm>
          <a:off x="708680" y="1789672"/>
          <a:ext cx="662879" cy="662879"/>
        </a:xfrm>
        <a:prstGeom prst="ellipse">
          <a:avLst/>
        </a:prstGeom>
        <a:solidFill>
          <a:schemeClr val="lt1">
            <a:hueOff val="0"/>
            <a:satOff val="0"/>
            <a:lumOff val="0"/>
            <a:alphaOff val="0"/>
          </a:schemeClr>
        </a:solidFill>
        <a:ln w="25400" cap="flat" cmpd="sng" algn="ctr">
          <a:solidFill>
            <a:schemeClr val="accent2">
              <a:hueOff val="2644405"/>
              <a:satOff val="3655"/>
              <a:lumOff val="235"/>
              <a:alphaOff val="0"/>
            </a:schemeClr>
          </a:solidFill>
          <a:prstDash val="solid"/>
        </a:ln>
        <a:effectLst/>
      </dsp:spPr>
      <dsp:style>
        <a:lnRef idx="2">
          <a:scrgbClr r="0" g="0" b="0"/>
        </a:lnRef>
        <a:fillRef idx="1">
          <a:scrgbClr r="0" g="0" b="0"/>
        </a:fillRef>
        <a:effectRef idx="0">
          <a:scrgbClr r="0" g="0" b="0"/>
        </a:effectRef>
        <a:fontRef idx="minor"/>
      </dsp:style>
    </dsp:sp>
    <dsp:sp modelId="{0D23D5F7-CE54-40A0-9A3A-D77F6F0ECF69}">
      <dsp:nvSpPr>
        <dsp:cNvPr id="0" name=""/>
        <dsp:cNvSpPr/>
      </dsp:nvSpPr>
      <dsp:spPr>
        <a:xfrm>
          <a:off x="1040119" y="2650811"/>
          <a:ext cx="7722474" cy="530303"/>
        </a:xfrm>
        <a:prstGeom prst="rect">
          <a:avLst/>
        </a:prstGeom>
        <a:solidFill>
          <a:schemeClr val="accent2">
            <a:hueOff val="3966607"/>
            <a:satOff val="5483"/>
            <a:lumOff val="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928" tIns="38100" rIns="38100" bIns="38100" numCol="1" spcCol="1270" anchor="t" anchorCtr="0">
          <a:noAutofit/>
        </a:bodyPr>
        <a:lstStyle/>
        <a:p>
          <a:pPr lvl="0" algn="l" defTabSz="666750">
            <a:lnSpc>
              <a:spcPct val="90000"/>
            </a:lnSpc>
            <a:spcBef>
              <a:spcPct val="0"/>
            </a:spcBef>
            <a:spcAft>
              <a:spcPct val="35000"/>
            </a:spcAft>
          </a:pPr>
          <a:r>
            <a:rPr lang="en-US" sz="1500" b="1" kern="1200" dirty="0" smtClean="0">
              <a:solidFill>
                <a:srgbClr val="000000"/>
              </a:solidFill>
            </a:rPr>
            <a:t>4. Readiness to Change</a:t>
          </a:r>
          <a:endParaRPr lang="en-US" sz="1500" b="1" kern="1200" dirty="0">
            <a:solidFill>
              <a:srgbClr val="000000"/>
            </a:solidFill>
          </a:endParaRPr>
        </a:p>
        <a:p>
          <a:pPr marL="114300" lvl="1" indent="-114300" algn="l" defTabSz="533400">
            <a:lnSpc>
              <a:spcPct val="90000"/>
            </a:lnSpc>
            <a:spcBef>
              <a:spcPct val="0"/>
            </a:spcBef>
            <a:spcAft>
              <a:spcPct val="15000"/>
            </a:spcAft>
            <a:buChar char="••"/>
          </a:pPr>
          <a:r>
            <a:rPr lang="en-US" sz="1200" i="1" kern="1200" dirty="0" smtClean="0">
              <a:solidFill>
                <a:srgbClr val="000000"/>
              </a:solidFill>
            </a:rPr>
            <a:t>Exploring an individual’s readiness and interest in changing</a:t>
          </a:r>
          <a:endParaRPr lang="en-US" sz="1200" i="1" kern="1200" dirty="0">
            <a:solidFill>
              <a:srgbClr val="000000"/>
            </a:solidFill>
          </a:endParaRPr>
        </a:p>
      </dsp:txBody>
      <dsp:txXfrm>
        <a:off x="1040119" y="2650811"/>
        <a:ext cx="7722474" cy="530303"/>
      </dsp:txXfrm>
    </dsp:sp>
    <dsp:sp modelId="{2674B303-EFAD-48E5-B0CB-47BB0FBA586E}">
      <dsp:nvSpPr>
        <dsp:cNvPr id="0" name=""/>
        <dsp:cNvSpPr/>
      </dsp:nvSpPr>
      <dsp:spPr>
        <a:xfrm>
          <a:off x="708680" y="2584523"/>
          <a:ext cx="662879" cy="662879"/>
        </a:xfrm>
        <a:prstGeom prst="ellipse">
          <a:avLst/>
        </a:prstGeom>
        <a:solidFill>
          <a:schemeClr val="lt1">
            <a:hueOff val="0"/>
            <a:satOff val="0"/>
            <a:lumOff val="0"/>
            <a:alphaOff val="0"/>
          </a:schemeClr>
        </a:solidFill>
        <a:ln w="25400" cap="flat" cmpd="sng" algn="ctr">
          <a:solidFill>
            <a:schemeClr val="accent2">
              <a:hueOff val="3966607"/>
              <a:satOff val="5483"/>
              <a:lumOff val="353"/>
              <a:alphaOff val="0"/>
            </a:schemeClr>
          </a:solidFill>
          <a:prstDash val="solid"/>
        </a:ln>
        <a:effectLst/>
      </dsp:spPr>
      <dsp:style>
        <a:lnRef idx="2">
          <a:scrgbClr r="0" g="0" b="0"/>
        </a:lnRef>
        <a:fillRef idx="1">
          <a:scrgbClr r="0" g="0" b="0"/>
        </a:fillRef>
        <a:effectRef idx="0">
          <a:scrgbClr r="0" g="0" b="0"/>
        </a:effectRef>
        <a:fontRef idx="minor"/>
      </dsp:style>
    </dsp:sp>
    <dsp:sp modelId="{7CE0ECBC-A930-4580-B905-3F815EAE93D9}">
      <dsp:nvSpPr>
        <dsp:cNvPr id="0" name=""/>
        <dsp:cNvSpPr/>
      </dsp:nvSpPr>
      <dsp:spPr>
        <a:xfrm>
          <a:off x="840651" y="3446165"/>
          <a:ext cx="7921943" cy="530303"/>
        </a:xfrm>
        <a:prstGeom prst="rect">
          <a:avLst/>
        </a:prstGeom>
        <a:solidFill>
          <a:schemeClr val="accent2">
            <a:hueOff val="5288810"/>
            <a:satOff val="7310"/>
            <a:lumOff val="4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928" tIns="38100" rIns="38100" bIns="38100" numCol="1" spcCol="1270" anchor="t" anchorCtr="0">
          <a:noAutofit/>
        </a:bodyPr>
        <a:lstStyle/>
        <a:p>
          <a:pPr lvl="0" algn="l" defTabSz="666750">
            <a:lnSpc>
              <a:spcPct val="90000"/>
            </a:lnSpc>
            <a:spcBef>
              <a:spcPct val="0"/>
            </a:spcBef>
            <a:spcAft>
              <a:spcPct val="35000"/>
            </a:spcAft>
          </a:pPr>
          <a:r>
            <a:rPr lang="en-US" sz="1500" b="1" kern="1200" dirty="0" smtClean="0">
              <a:solidFill>
                <a:srgbClr val="000000"/>
              </a:solidFill>
            </a:rPr>
            <a:t>5. Relapse, Continued Use, or Continued Problem Potential</a:t>
          </a:r>
          <a:endParaRPr lang="en-US" sz="1500" b="1" kern="1200" dirty="0">
            <a:solidFill>
              <a:srgbClr val="000000"/>
            </a:solidFill>
          </a:endParaRPr>
        </a:p>
        <a:p>
          <a:pPr marL="114300" lvl="1" indent="-114300" algn="l" defTabSz="533400">
            <a:lnSpc>
              <a:spcPct val="90000"/>
            </a:lnSpc>
            <a:spcBef>
              <a:spcPct val="0"/>
            </a:spcBef>
            <a:spcAft>
              <a:spcPct val="15000"/>
            </a:spcAft>
            <a:buChar char="••"/>
          </a:pPr>
          <a:r>
            <a:rPr lang="en-US" sz="1200" i="1" kern="1200" dirty="0" smtClean="0">
              <a:solidFill>
                <a:srgbClr val="000000"/>
              </a:solidFill>
            </a:rPr>
            <a:t>Exploring an individual’s unique relationship with relapse or continued use or problems</a:t>
          </a:r>
          <a:endParaRPr lang="en-US" sz="1200" i="1" kern="1200" dirty="0">
            <a:solidFill>
              <a:srgbClr val="000000"/>
            </a:solidFill>
          </a:endParaRPr>
        </a:p>
      </dsp:txBody>
      <dsp:txXfrm>
        <a:off x="840651" y="3446165"/>
        <a:ext cx="7921943" cy="530303"/>
      </dsp:txXfrm>
    </dsp:sp>
    <dsp:sp modelId="{D66A8516-086B-4202-9636-12B46158FC54}">
      <dsp:nvSpPr>
        <dsp:cNvPr id="0" name=""/>
        <dsp:cNvSpPr/>
      </dsp:nvSpPr>
      <dsp:spPr>
        <a:xfrm>
          <a:off x="509212" y="3379877"/>
          <a:ext cx="662879" cy="662879"/>
        </a:xfrm>
        <a:prstGeom prst="ellipse">
          <a:avLst/>
        </a:prstGeom>
        <a:solidFill>
          <a:schemeClr val="lt1">
            <a:hueOff val="0"/>
            <a:satOff val="0"/>
            <a:lumOff val="0"/>
            <a:alphaOff val="0"/>
          </a:schemeClr>
        </a:solidFill>
        <a:ln w="25400" cap="flat" cmpd="sng" algn="ctr">
          <a:solidFill>
            <a:schemeClr val="accent2">
              <a:hueOff val="5288810"/>
              <a:satOff val="7310"/>
              <a:lumOff val="470"/>
              <a:alphaOff val="0"/>
            </a:schemeClr>
          </a:solidFill>
          <a:prstDash val="solid"/>
        </a:ln>
        <a:effectLst/>
      </dsp:spPr>
      <dsp:style>
        <a:lnRef idx="2">
          <a:scrgbClr r="0" g="0" b="0"/>
        </a:lnRef>
        <a:fillRef idx="1">
          <a:scrgbClr r="0" g="0" b="0"/>
        </a:fillRef>
        <a:effectRef idx="0">
          <a:scrgbClr r="0" g="0" b="0"/>
        </a:effectRef>
        <a:fontRef idx="minor"/>
      </dsp:style>
    </dsp:sp>
    <dsp:sp modelId="{971378FD-CF6C-4F91-B419-2EB09ABE8CA0}">
      <dsp:nvSpPr>
        <dsp:cNvPr id="0" name=""/>
        <dsp:cNvSpPr/>
      </dsp:nvSpPr>
      <dsp:spPr>
        <a:xfrm>
          <a:off x="404440" y="4241519"/>
          <a:ext cx="8358153" cy="530303"/>
        </a:xfrm>
        <a:prstGeom prst="rect">
          <a:avLst/>
        </a:prstGeom>
        <a:solidFill>
          <a:schemeClr val="accent2">
            <a:hueOff val="6611012"/>
            <a:satOff val="9138"/>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928" tIns="38100" rIns="38100" bIns="38100" numCol="1" spcCol="1270" anchor="t" anchorCtr="0">
          <a:noAutofit/>
        </a:bodyPr>
        <a:lstStyle/>
        <a:p>
          <a:pPr lvl="0" algn="l" defTabSz="666750">
            <a:lnSpc>
              <a:spcPct val="90000"/>
            </a:lnSpc>
            <a:spcBef>
              <a:spcPct val="0"/>
            </a:spcBef>
            <a:spcAft>
              <a:spcPct val="35000"/>
            </a:spcAft>
          </a:pPr>
          <a:r>
            <a:rPr lang="en-US" sz="1500" b="1" kern="1200" dirty="0" smtClean="0">
              <a:solidFill>
                <a:srgbClr val="000000"/>
              </a:solidFill>
            </a:rPr>
            <a:t>6. Recovery/Living Environment</a:t>
          </a:r>
          <a:endParaRPr lang="en-US" sz="1500" b="1" kern="1200" dirty="0">
            <a:solidFill>
              <a:srgbClr val="000000"/>
            </a:solidFill>
          </a:endParaRPr>
        </a:p>
        <a:p>
          <a:pPr marL="114300" lvl="1" indent="-114300" algn="l" defTabSz="533400">
            <a:lnSpc>
              <a:spcPct val="90000"/>
            </a:lnSpc>
            <a:spcBef>
              <a:spcPct val="0"/>
            </a:spcBef>
            <a:spcAft>
              <a:spcPct val="15000"/>
            </a:spcAft>
            <a:buChar char="••"/>
          </a:pPr>
          <a:r>
            <a:rPr lang="en-US" sz="1200" i="1" kern="1200" dirty="0" smtClean="0">
              <a:solidFill>
                <a:srgbClr val="000000"/>
              </a:solidFill>
            </a:rPr>
            <a:t>Exploring an individual’s recovery or living situation, and the surrounding people, places, and things</a:t>
          </a:r>
          <a:endParaRPr lang="en-US" sz="1200" i="1" kern="1200" dirty="0">
            <a:solidFill>
              <a:srgbClr val="000000"/>
            </a:solidFill>
          </a:endParaRPr>
        </a:p>
      </dsp:txBody>
      <dsp:txXfrm>
        <a:off x="404440" y="4241519"/>
        <a:ext cx="8358153" cy="530303"/>
      </dsp:txXfrm>
    </dsp:sp>
    <dsp:sp modelId="{0BF7EE85-4B96-447B-BA34-139273910990}">
      <dsp:nvSpPr>
        <dsp:cNvPr id="0" name=""/>
        <dsp:cNvSpPr/>
      </dsp:nvSpPr>
      <dsp:spPr>
        <a:xfrm>
          <a:off x="73001" y="4175231"/>
          <a:ext cx="662879" cy="662879"/>
        </a:xfrm>
        <a:prstGeom prst="ellipse">
          <a:avLst/>
        </a:prstGeom>
        <a:solidFill>
          <a:schemeClr val="lt1">
            <a:hueOff val="0"/>
            <a:satOff val="0"/>
            <a:lumOff val="0"/>
            <a:alphaOff val="0"/>
          </a:schemeClr>
        </a:solidFill>
        <a:ln w="25400" cap="flat" cmpd="sng" algn="ctr">
          <a:solidFill>
            <a:schemeClr val="accent2">
              <a:hueOff val="6611012"/>
              <a:satOff val="9138"/>
              <a:lumOff val="58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300"/>
            </a:lvl1pPr>
          </a:lstStyle>
          <a:p>
            <a:endParaRPr lang="en-US" dirty="0"/>
          </a:p>
        </p:txBody>
      </p:sp>
      <p:sp>
        <p:nvSpPr>
          <p:cNvPr id="3" name="Date Placeholder 2"/>
          <p:cNvSpPr>
            <a:spLocks noGrp="1"/>
          </p:cNvSpPr>
          <p:nvPr>
            <p:ph type="dt" sz="quarter" idx="1"/>
          </p:nvPr>
        </p:nvSpPr>
        <p:spPr>
          <a:xfrm>
            <a:off x="3978131" y="0"/>
            <a:ext cx="3043343" cy="465455"/>
          </a:xfrm>
          <a:prstGeom prst="rect">
            <a:avLst/>
          </a:prstGeom>
        </p:spPr>
        <p:txBody>
          <a:bodyPr vert="horz" lIns="93317" tIns="46659" rIns="93317" bIns="46659" rtlCol="0"/>
          <a:lstStyle>
            <a:lvl1pPr algn="r">
              <a:defRPr sz="1300"/>
            </a:lvl1pPr>
          </a:lstStyle>
          <a:p>
            <a:fld id="{A7D884AA-8CE3-4289-AD36-C6004C20E798}" type="datetimeFigureOut">
              <a:rPr lang="en-US" smtClean="0"/>
              <a:t>7/23/2018</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8131" y="8842030"/>
            <a:ext cx="3043343" cy="465455"/>
          </a:xfrm>
          <a:prstGeom prst="rect">
            <a:avLst/>
          </a:prstGeom>
        </p:spPr>
        <p:txBody>
          <a:bodyPr vert="horz" lIns="93317" tIns="46659" rIns="93317" bIns="46659" rtlCol="0" anchor="b"/>
          <a:lstStyle>
            <a:lvl1pPr algn="r">
              <a:defRPr sz="1300"/>
            </a:lvl1pPr>
          </a:lstStyle>
          <a:p>
            <a:fld id="{C01088C0-18B0-42A7-9668-D2CC2F3BDB95}" type="slidenum">
              <a:rPr lang="en-US" smtClean="0"/>
              <a:t>‹#›</a:t>
            </a:fld>
            <a:endParaRPr lang="en-US" dirty="0"/>
          </a:p>
        </p:txBody>
      </p:sp>
    </p:spTree>
    <p:extLst>
      <p:ext uri="{BB962C8B-B14F-4D97-AF65-F5344CB8AC3E}">
        <p14:creationId xmlns:p14="http://schemas.microsoft.com/office/powerpoint/2010/main" val="1731542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300"/>
            </a:lvl1pPr>
          </a:lstStyle>
          <a:p>
            <a:endParaRPr lang="en-US" dirty="0"/>
          </a:p>
        </p:txBody>
      </p:sp>
      <p:sp>
        <p:nvSpPr>
          <p:cNvPr id="3" name="Date Placeholder 2"/>
          <p:cNvSpPr>
            <a:spLocks noGrp="1"/>
          </p:cNvSpPr>
          <p:nvPr>
            <p:ph type="dt" idx="1"/>
          </p:nvPr>
        </p:nvSpPr>
        <p:spPr>
          <a:xfrm>
            <a:off x="3978131" y="0"/>
            <a:ext cx="3043343" cy="465455"/>
          </a:xfrm>
          <a:prstGeom prst="rect">
            <a:avLst/>
          </a:prstGeom>
        </p:spPr>
        <p:txBody>
          <a:bodyPr vert="horz" lIns="93317" tIns="46659" rIns="93317" bIns="46659" rtlCol="0"/>
          <a:lstStyle>
            <a:lvl1pPr algn="r">
              <a:defRPr sz="1300"/>
            </a:lvl1pPr>
          </a:lstStyle>
          <a:p>
            <a:fld id="{F02FC715-202B-AC41-8CAD-EA3D67F3A591}" type="datetimeFigureOut">
              <a:rPr lang="en-US" smtClean="0"/>
              <a:t>7/23/2018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8131" y="8842030"/>
            <a:ext cx="3043343" cy="465455"/>
          </a:xfrm>
          <a:prstGeom prst="rect">
            <a:avLst/>
          </a:prstGeom>
        </p:spPr>
        <p:txBody>
          <a:bodyPr vert="horz" lIns="93317" tIns="46659" rIns="93317" bIns="46659" rtlCol="0" anchor="b"/>
          <a:lstStyle>
            <a:lvl1pPr algn="r">
              <a:defRPr sz="1300"/>
            </a:lvl1pPr>
          </a:lstStyle>
          <a:p>
            <a:fld id="{74B60785-9338-114B-891F-4D52A71C2C76}" type="slidenum">
              <a:rPr lang="en-US" smtClean="0"/>
              <a:t>‹#›</a:t>
            </a:fld>
            <a:endParaRPr lang="en-US" dirty="0"/>
          </a:p>
        </p:txBody>
      </p:sp>
    </p:spTree>
    <p:extLst>
      <p:ext uri="{BB962C8B-B14F-4D97-AF65-F5344CB8AC3E}">
        <p14:creationId xmlns:p14="http://schemas.microsoft.com/office/powerpoint/2010/main" val="16520745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1</a:t>
            </a:fld>
            <a:endParaRPr lang="en-US" dirty="0"/>
          </a:p>
        </p:txBody>
      </p:sp>
    </p:spTree>
    <p:extLst>
      <p:ext uri="{BB962C8B-B14F-4D97-AF65-F5344CB8AC3E}">
        <p14:creationId xmlns:p14="http://schemas.microsoft.com/office/powerpoint/2010/main" val="1036306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65" indent="-342865" defTabSz="457886">
              <a:lnSpc>
                <a:spcPct val="115000"/>
              </a:lnSpc>
              <a:spcAft>
                <a:spcPts val="999"/>
              </a:spcAft>
              <a:buFont typeface="Arial" panose="020B0604020202020204" pitchFamily="34" charset="0"/>
              <a:buChar char="•"/>
              <a:tabLst>
                <a:tab pos="457153" algn="l"/>
              </a:tabLst>
              <a:defRPr/>
            </a:pPr>
            <a:r>
              <a:rPr lang="en-US" b="0" baseline="0" dirty="0" smtClean="0">
                <a:ea typeface="Calibri" panose="020F0502020204030204" pitchFamily="34" charset="0"/>
                <a:cs typeface="Times New Roman" panose="02020603050405020304" pitchFamily="18" charset="0"/>
              </a:rPr>
              <a:t>There’s so much more to the story of DHC-ODS, but this brief overview is all we have time for in this setting.  </a:t>
            </a:r>
          </a:p>
          <a:p>
            <a:pPr marL="342865" indent="-342865" defTabSz="457886">
              <a:lnSpc>
                <a:spcPct val="115000"/>
              </a:lnSpc>
              <a:spcAft>
                <a:spcPts val="999"/>
              </a:spcAft>
              <a:buFont typeface="Arial" panose="020B0604020202020204" pitchFamily="34" charset="0"/>
              <a:buChar char="•"/>
              <a:tabLst>
                <a:tab pos="457153" algn="l"/>
              </a:tabLst>
              <a:defRPr/>
            </a:pPr>
            <a:r>
              <a:rPr lang="en-US" b="0" baseline="0" dirty="0" smtClean="0">
                <a:ea typeface="Calibri" panose="020F0502020204030204" pitchFamily="34" charset="0"/>
                <a:cs typeface="Times New Roman" panose="02020603050405020304" pitchFamily="18" charset="0"/>
              </a:rPr>
              <a:t>We’re at the very beginning of implementation with so much more to come over the next several years.</a:t>
            </a:r>
          </a:p>
          <a:p>
            <a:pPr marL="342865" indent="-342865" defTabSz="457886">
              <a:lnSpc>
                <a:spcPct val="115000"/>
              </a:lnSpc>
              <a:spcAft>
                <a:spcPts val="999"/>
              </a:spcAft>
              <a:buFont typeface="Arial" panose="020B0604020202020204" pitchFamily="34" charset="0"/>
              <a:buChar char="•"/>
              <a:tabLst>
                <a:tab pos="457153" algn="l"/>
              </a:tabLst>
              <a:defRPr/>
            </a:pPr>
            <a:r>
              <a:rPr lang="en-US" b="0" baseline="0" dirty="0" smtClean="0">
                <a:ea typeface="Calibri" panose="020F0502020204030204" pitchFamily="34" charset="0"/>
                <a:cs typeface="Times New Roman" panose="02020603050405020304" pitchFamily="18" charset="0"/>
              </a:rPr>
              <a:t>We will continue </a:t>
            </a:r>
            <a:r>
              <a:rPr lang="en-US" b="0" dirty="0" smtClean="0">
                <a:ea typeface="Calibri" panose="020F0502020204030204" pitchFamily="34" charset="0"/>
                <a:cs typeface="Times New Roman" panose="02020603050405020304" pitchFamily="18" charset="0"/>
              </a:rPr>
              <a:t>ongoing collaboration with providers</a:t>
            </a:r>
            <a:r>
              <a:rPr lang="en-US" b="0" baseline="0" dirty="0" smtClean="0">
                <a:ea typeface="Calibri" panose="020F0502020204030204" pitchFamily="34" charset="0"/>
                <a:cs typeface="Times New Roman" panose="02020603050405020304" pitchFamily="18" charset="0"/>
              </a:rPr>
              <a:t> and key stakeholders</a:t>
            </a:r>
            <a:r>
              <a:rPr lang="en-US" b="0" dirty="0" smtClean="0">
                <a:ea typeface="Calibri" panose="020F0502020204030204" pitchFamily="34" charset="0"/>
                <a:cs typeface="Times New Roman" panose="02020603050405020304" pitchFamily="18" charset="0"/>
              </a:rPr>
              <a:t>, measurement of processes and outcomes, and adjustment of system design to realize the full benefit of this transformative effort. </a:t>
            </a:r>
          </a:p>
          <a:p>
            <a:pPr marL="342865" indent="-342865">
              <a:lnSpc>
                <a:spcPct val="115000"/>
              </a:lnSpc>
              <a:spcAft>
                <a:spcPts val="999"/>
              </a:spcAft>
              <a:buFont typeface="Arial" panose="020B0604020202020204" pitchFamily="34" charset="0"/>
              <a:buChar char="•"/>
              <a:tabLst>
                <a:tab pos="457153" algn="l"/>
              </a:tabLst>
            </a:pPr>
            <a:endParaRPr lang="en-US" b="0" strike="noStrike" dirty="0" smtClean="0">
              <a:ea typeface="Calibri" panose="020F0502020204030204" pitchFamily="34" charset="0"/>
              <a:cs typeface="Times New Roman" panose="02020603050405020304" pitchFamily="18" charset="0"/>
            </a:endParaRPr>
          </a:p>
          <a:p>
            <a:pPr marL="342865" indent="-342865">
              <a:lnSpc>
                <a:spcPct val="115000"/>
              </a:lnSpc>
              <a:spcAft>
                <a:spcPts val="999"/>
              </a:spcAft>
              <a:buFont typeface="Arial" panose="020B0604020202020204" pitchFamily="34" charset="0"/>
              <a:buChar char="•"/>
              <a:tabLst>
                <a:tab pos="457153" algn="l"/>
              </a:tabLst>
            </a:pPr>
            <a:r>
              <a:rPr lang="en-US" b="0" strike="noStrike" dirty="0" smtClean="0">
                <a:ea typeface="Calibri" panose="020F0502020204030204" pitchFamily="34" charset="0"/>
                <a:cs typeface="Times New Roman" panose="02020603050405020304" pitchFamily="18" charset="0"/>
              </a:rPr>
              <a:t>A heads up on what’s to come…. </a:t>
            </a:r>
          </a:p>
          <a:p>
            <a:pPr marL="342865" indent="-342865">
              <a:lnSpc>
                <a:spcPct val="115000"/>
              </a:lnSpc>
              <a:spcAft>
                <a:spcPts val="999"/>
              </a:spcAft>
              <a:buFont typeface="Arial" panose="020B0604020202020204" pitchFamily="34" charset="0"/>
              <a:buChar char="•"/>
              <a:tabLst>
                <a:tab pos="457153" algn="l"/>
              </a:tabLst>
            </a:pPr>
            <a:r>
              <a:rPr lang="en-US" b="0" dirty="0" smtClean="0">
                <a:ea typeface="Calibri" panose="020F0502020204030204" pitchFamily="34" charset="0"/>
                <a:cs typeface="Times New Roman" panose="02020603050405020304" pitchFamily="18" charset="0"/>
              </a:rPr>
              <a:t>First, </a:t>
            </a:r>
            <a:r>
              <a:rPr lang="en-US" dirty="0"/>
              <a:t>we are planning for an estimated 30% increase in capacity over three years, through both expansion of existing providers and the introduction of new providers into our system. However, actual system capacity will be based on need, and will be adjusted based on </a:t>
            </a:r>
            <a:r>
              <a:rPr lang="en-US" dirty="0" smtClean="0"/>
              <a:t>measures, </a:t>
            </a:r>
            <a:r>
              <a:rPr lang="en-US" dirty="0"/>
              <a:t>such as wait time to access services. </a:t>
            </a:r>
            <a:endParaRPr lang="en-US" b="0" strike="sngStrike" dirty="0" smtClean="0">
              <a:ea typeface="Calibri" panose="020F0502020204030204" pitchFamily="34" charset="0"/>
              <a:cs typeface="Times New Roman" panose="02020603050405020304" pitchFamily="18" charset="0"/>
            </a:endParaRPr>
          </a:p>
          <a:p>
            <a:pPr marL="342865" indent="-342865">
              <a:lnSpc>
                <a:spcPct val="115000"/>
              </a:lnSpc>
              <a:spcAft>
                <a:spcPts val="999"/>
              </a:spcAft>
              <a:buFont typeface="Arial" panose="020B0604020202020204" pitchFamily="34" charset="0"/>
              <a:buChar char="•"/>
              <a:tabLst>
                <a:tab pos="457153" algn="l"/>
              </a:tabLst>
            </a:pPr>
            <a:r>
              <a:rPr lang="en-US" dirty="0" smtClean="0"/>
              <a:t>We’re in the process of developing/implementing</a:t>
            </a:r>
            <a:r>
              <a:rPr lang="en-US" baseline="0" dirty="0" smtClean="0"/>
              <a:t> an electronic health record for the DMC-ODS, and efforts towards interoperability and information sharing are also ongoing.</a:t>
            </a:r>
            <a:endParaRPr lang="en-US" dirty="0" smtClean="0"/>
          </a:p>
          <a:p>
            <a:pPr marL="342865" indent="-342865">
              <a:lnSpc>
                <a:spcPct val="115000"/>
              </a:lnSpc>
              <a:spcAft>
                <a:spcPts val="999"/>
              </a:spcAft>
              <a:buFont typeface="Arial" panose="020B0604020202020204" pitchFamily="34" charset="0"/>
              <a:buChar char="•"/>
              <a:tabLst>
                <a:tab pos="457153" algn="l"/>
              </a:tabLst>
            </a:pPr>
            <a:r>
              <a:rPr lang="en-US" dirty="0" smtClean="0"/>
              <a:t>Finally</a:t>
            </a:r>
            <a:r>
              <a:rPr lang="en-US" dirty="0"/>
              <a:t>, the County of San Diego will continue to provide strong leadership, coordination and collaboration for substance abuse </a:t>
            </a:r>
            <a:r>
              <a:rPr lang="en-US" i="1" dirty="0"/>
              <a:t>prevention</a:t>
            </a:r>
            <a:r>
              <a:rPr lang="en-US" dirty="0"/>
              <a:t> efforts to address issues throughout the Region that adversely affect the health and well-being of our community. </a:t>
            </a:r>
          </a:p>
          <a:p>
            <a:pPr marL="342865" indent="-342865">
              <a:lnSpc>
                <a:spcPct val="115000"/>
              </a:lnSpc>
              <a:spcAft>
                <a:spcPts val="999"/>
              </a:spcAft>
              <a:buFont typeface="Arial" panose="020B0604020202020204" pitchFamily="34" charset="0"/>
              <a:buChar char="•"/>
              <a:tabLst>
                <a:tab pos="457153" algn="l"/>
              </a:tabLst>
            </a:pPr>
            <a:r>
              <a:rPr lang="en-US" dirty="0"/>
              <a:t>Examples of prevention efforts that complement the transformation of our treatment system include:</a:t>
            </a:r>
          </a:p>
          <a:p>
            <a:pPr marL="800750" lvl="1" indent="-342865">
              <a:lnSpc>
                <a:spcPct val="115000"/>
              </a:lnSpc>
              <a:spcAft>
                <a:spcPts val="999"/>
              </a:spcAft>
              <a:buFont typeface="Arial" panose="020B0604020202020204" pitchFamily="34" charset="0"/>
              <a:buChar char="•"/>
              <a:tabLst>
                <a:tab pos="457153" algn="l"/>
              </a:tabLst>
            </a:pPr>
            <a:r>
              <a:rPr lang="en-US" dirty="0"/>
              <a:t>Prescription Drug Take Back Day, an activity supported by the DEA whose inception began within the Prescription Drug Abuse Task Force, </a:t>
            </a:r>
          </a:p>
          <a:p>
            <a:pPr marL="800750" lvl="1" indent="-342865">
              <a:lnSpc>
                <a:spcPct val="115000"/>
              </a:lnSpc>
              <a:spcAft>
                <a:spcPts val="999"/>
              </a:spcAft>
              <a:buFont typeface="Arial" panose="020B0604020202020204" pitchFamily="34" charset="0"/>
              <a:buChar char="•"/>
              <a:tabLst>
                <a:tab pos="457153" algn="l"/>
              </a:tabLst>
            </a:pPr>
            <a:r>
              <a:rPr lang="en-US" dirty="0"/>
              <a:t>Strengthening leadership opportunities for youth in partnership with schools through Friday Night Live and Club Live chapters, </a:t>
            </a:r>
          </a:p>
          <a:p>
            <a:pPr marL="800750" lvl="1" indent="-342865">
              <a:lnSpc>
                <a:spcPct val="115000"/>
              </a:lnSpc>
              <a:spcAft>
                <a:spcPts val="999"/>
              </a:spcAft>
              <a:buFont typeface="Arial" panose="020B0604020202020204" pitchFamily="34" charset="0"/>
              <a:buChar char="•"/>
              <a:tabLst>
                <a:tab pos="457153" algn="l"/>
              </a:tabLst>
            </a:pPr>
            <a:r>
              <a:rPr lang="en-US" dirty="0"/>
              <a:t>Countywide prevention initiatives such as the Marijuana Prevention Initiative and Methamphetamine Strike Force, and </a:t>
            </a:r>
          </a:p>
          <a:p>
            <a:pPr marL="800750" lvl="1" indent="-342865">
              <a:lnSpc>
                <a:spcPct val="115000"/>
              </a:lnSpc>
              <a:spcAft>
                <a:spcPts val="999"/>
              </a:spcAft>
              <a:buFont typeface="Arial" panose="020B0604020202020204" pitchFamily="34" charset="0"/>
              <a:buChar char="•"/>
              <a:tabLst>
                <a:tab pos="457153" algn="l"/>
              </a:tabLst>
            </a:pPr>
            <a:r>
              <a:rPr lang="en-US" dirty="0"/>
              <a:t>Regional activities that engage community members, youth and other community partners in creating environments for health in their communities.</a:t>
            </a:r>
            <a:endParaRPr lang="en-US" b="0" dirty="0" smtClean="0">
              <a:ea typeface="Calibri" panose="020F0502020204030204" pitchFamily="34" charset="0"/>
              <a:cs typeface="Times New Roman" panose="02020603050405020304" pitchFamily="18" charset="0"/>
            </a:endParaRPr>
          </a:p>
          <a:p>
            <a:pPr marL="0" indent="0">
              <a:lnSpc>
                <a:spcPct val="115000"/>
              </a:lnSpc>
              <a:spcAft>
                <a:spcPts val="999"/>
              </a:spcAft>
              <a:buFont typeface="Arial" panose="020B0604020202020204" pitchFamily="34" charset="0"/>
              <a:buNone/>
              <a:tabLst>
                <a:tab pos="457153" algn="l"/>
              </a:tabLst>
            </a:pPr>
            <a:r>
              <a:rPr lang="en-US" baseline="0" dirty="0" smtClean="0">
                <a:ea typeface="Calibri" panose="020F0502020204030204" pitchFamily="34" charset="0"/>
                <a:cs typeface="Times New Roman" panose="02020603050405020304" pitchFamily="18" charset="0"/>
              </a:rPr>
              <a:t> </a:t>
            </a:r>
            <a:endParaRPr lang="en-US" dirty="0" smtClean="0">
              <a:ea typeface="Calibri" panose="020F0502020204030204" pitchFamily="34" charset="0"/>
              <a:cs typeface="Times New Roman" panose="02020603050405020304" pitchFamily="18" charset="0"/>
            </a:endParaRPr>
          </a:p>
          <a:p>
            <a:pPr>
              <a:lnSpc>
                <a:spcPct val="115000"/>
              </a:lnSpc>
              <a:spcAft>
                <a:spcPts val="999"/>
              </a:spcAft>
            </a:pPr>
            <a:endParaRPr lang="en-US" sz="1000" strike="dblStrike" dirty="0">
              <a:latin typeface="+mj-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4B60785-9338-114B-891F-4D52A71C2C76}" type="slidenum">
              <a:rPr lang="en-US" smtClean="0"/>
              <a:t>32</a:t>
            </a:fld>
            <a:endParaRPr lang="en-US" dirty="0"/>
          </a:p>
        </p:txBody>
      </p:sp>
    </p:spTree>
    <p:extLst>
      <p:ext uri="{BB962C8B-B14F-4D97-AF65-F5344CB8AC3E}">
        <p14:creationId xmlns:p14="http://schemas.microsoft.com/office/powerpoint/2010/main" val="4027303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65" indent="-342865" defTabSz="457886">
              <a:lnSpc>
                <a:spcPct val="115000"/>
              </a:lnSpc>
              <a:spcAft>
                <a:spcPts val="999"/>
              </a:spcAft>
              <a:buFont typeface="Arial" panose="020B0604020202020204" pitchFamily="34" charset="0"/>
              <a:buChar char="•"/>
              <a:tabLst>
                <a:tab pos="457153" algn="l"/>
              </a:tabLst>
              <a:defRPr/>
            </a:pPr>
            <a:r>
              <a:rPr lang="en-US" b="0" baseline="0" dirty="0" smtClean="0">
                <a:ea typeface="Calibri" panose="020F0502020204030204" pitchFamily="34" charset="0"/>
                <a:cs typeface="Times New Roman" panose="02020603050405020304" pitchFamily="18" charset="0"/>
              </a:rPr>
              <a:t>Review these resources</a:t>
            </a:r>
          </a:p>
          <a:p>
            <a:pPr marL="0" indent="0">
              <a:lnSpc>
                <a:spcPct val="115000"/>
              </a:lnSpc>
              <a:spcAft>
                <a:spcPts val="999"/>
              </a:spcAft>
              <a:buFont typeface="Arial" panose="020B0604020202020204" pitchFamily="34" charset="0"/>
              <a:buNone/>
              <a:tabLst>
                <a:tab pos="457153" algn="l"/>
              </a:tabLst>
            </a:pPr>
            <a:endParaRPr lang="en-US" baseline="0" dirty="0" smtClean="0">
              <a:ea typeface="Calibri" panose="020F0502020204030204" pitchFamily="34" charset="0"/>
              <a:cs typeface="Times New Roman" panose="02020603050405020304" pitchFamily="18" charset="0"/>
            </a:endParaRPr>
          </a:p>
          <a:p>
            <a:pPr marL="171450" indent="-171450">
              <a:lnSpc>
                <a:spcPct val="115000"/>
              </a:lnSpc>
              <a:spcAft>
                <a:spcPts val="999"/>
              </a:spcAft>
              <a:buFontTx/>
              <a:buChar char="-"/>
              <a:tabLst>
                <a:tab pos="457153" algn="l"/>
              </a:tabLst>
            </a:pPr>
            <a:r>
              <a:rPr lang="en-US" baseline="0" dirty="0" smtClean="0">
                <a:ea typeface="Calibri" panose="020F0502020204030204" pitchFamily="34" charset="0"/>
                <a:cs typeface="Times New Roman" panose="02020603050405020304" pitchFamily="18" charset="0"/>
              </a:rPr>
              <a:t>Discuss how to find on Optum</a:t>
            </a:r>
          </a:p>
          <a:p>
            <a:pPr marL="171450" indent="-171450">
              <a:lnSpc>
                <a:spcPct val="115000"/>
              </a:lnSpc>
              <a:spcAft>
                <a:spcPts val="999"/>
              </a:spcAft>
              <a:buFontTx/>
              <a:buChar char="-"/>
              <a:tabLst>
                <a:tab pos="457153" algn="l"/>
              </a:tabLst>
            </a:pPr>
            <a:r>
              <a:rPr lang="en-US" baseline="0" dirty="0" smtClean="0">
                <a:ea typeface="Calibri" panose="020F0502020204030204" pitchFamily="34" charset="0"/>
                <a:cs typeface="Times New Roman" panose="02020603050405020304" pitchFamily="18" charset="0"/>
              </a:rPr>
              <a:t>Search “DMC-ODS” on the county side to find multiple pages of info. </a:t>
            </a:r>
            <a:endParaRPr lang="en-US" dirty="0" smtClean="0">
              <a:ea typeface="Calibri" panose="020F0502020204030204" pitchFamily="34" charset="0"/>
              <a:cs typeface="Times New Roman" panose="02020603050405020304" pitchFamily="18" charset="0"/>
            </a:endParaRPr>
          </a:p>
          <a:p>
            <a:pPr>
              <a:lnSpc>
                <a:spcPct val="115000"/>
              </a:lnSpc>
              <a:spcAft>
                <a:spcPts val="999"/>
              </a:spcAft>
            </a:pPr>
            <a:endParaRPr lang="en-US" sz="1000" strike="dblStrike" dirty="0">
              <a:latin typeface="+mj-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4B60785-9338-114B-891F-4D52A71C2C76}" type="slidenum">
              <a:rPr lang="en-US" smtClean="0"/>
              <a:t>33</a:t>
            </a:fld>
            <a:endParaRPr lang="en-US" dirty="0"/>
          </a:p>
        </p:txBody>
      </p:sp>
    </p:spTree>
    <p:extLst>
      <p:ext uri="{BB962C8B-B14F-4D97-AF65-F5344CB8AC3E}">
        <p14:creationId xmlns:p14="http://schemas.microsoft.com/office/powerpoint/2010/main" val="4027303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34</a:t>
            </a:fld>
            <a:endParaRPr lang="en-US" dirty="0"/>
          </a:p>
        </p:txBody>
      </p:sp>
    </p:spTree>
    <p:extLst>
      <p:ext uri="{BB962C8B-B14F-4D97-AF65-F5344CB8AC3E}">
        <p14:creationId xmlns:p14="http://schemas.microsoft.com/office/powerpoint/2010/main" val="53741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69</a:t>
            </a:fld>
            <a:endParaRPr lang="en-US" dirty="0"/>
          </a:p>
        </p:txBody>
      </p:sp>
    </p:spTree>
    <p:extLst>
      <p:ext uri="{BB962C8B-B14F-4D97-AF65-F5344CB8AC3E}">
        <p14:creationId xmlns:p14="http://schemas.microsoft.com/office/powerpoint/2010/main" val="649520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Metrics: A method of measuring something, or the results</a:t>
            </a:r>
            <a:r>
              <a:rPr lang="en-US" baseline="0" dirty="0" smtClean="0"/>
              <a:t> obtained from this. </a:t>
            </a:r>
            <a:endParaRPr lang="en-US" dirty="0"/>
          </a:p>
        </p:txBody>
      </p:sp>
      <p:sp>
        <p:nvSpPr>
          <p:cNvPr id="4" name="Slide Number Placeholder 3"/>
          <p:cNvSpPr>
            <a:spLocks noGrp="1"/>
          </p:cNvSpPr>
          <p:nvPr>
            <p:ph type="sldNum" sz="quarter" idx="10"/>
          </p:nvPr>
        </p:nvSpPr>
        <p:spPr/>
        <p:txBody>
          <a:bodyPr/>
          <a:lstStyle/>
          <a:p>
            <a:fld id="{6C7CB64E-202F-4854-8936-08296A338F51}" type="slidenum">
              <a:rPr lang="en-US" smtClean="0">
                <a:solidFill>
                  <a:prstClr val="black"/>
                </a:solidFill>
              </a:rPr>
              <a:pPr/>
              <a:t>85</a:t>
            </a:fld>
            <a:endParaRPr lang="en-US" dirty="0">
              <a:solidFill>
                <a:prstClr val="black"/>
              </a:solidFill>
            </a:endParaRPr>
          </a:p>
        </p:txBody>
      </p:sp>
    </p:spTree>
    <p:extLst>
      <p:ext uri="{BB962C8B-B14F-4D97-AF65-F5344CB8AC3E}">
        <p14:creationId xmlns:p14="http://schemas.microsoft.com/office/powerpoint/2010/main" val="2929344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Metrics: A method of measuring something, or the results</a:t>
            </a:r>
            <a:r>
              <a:rPr lang="en-US" baseline="0" dirty="0"/>
              <a:t> obtained from this. </a:t>
            </a:r>
            <a:endParaRPr lang="en-US" dirty="0"/>
          </a:p>
        </p:txBody>
      </p:sp>
      <p:sp>
        <p:nvSpPr>
          <p:cNvPr id="4" name="Slide Number Placeholder 3"/>
          <p:cNvSpPr>
            <a:spLocks noGrp="1"/>
          </p:cNvSpPr>
          <p:nvPr>
            <p:ph type="sldNum" sz="quarter" idx="10"/>
          </p:nvPr>
        </p:nvSpPr>
        <p:spPr/>
        <p:txBody>
          <a:bodyPr/>
          <a:lstStyle/>
          <a:p>
            <a:fld id="{6C7CB64E-202F-4854-8936-08296A338F51}" type="slidenum">
              <a:rPr lang="en-US" smtClean="0"/>
              <a:t>102</a:t>
            </a:fld>
            <a:endParaRPr lang="en-US" dirty="0"/>
          </a:p>
        </p:txBody>
      </p:sp>
    </p:spTree>
    <p:extLst>
      <p:ext uri="{BB962C8B-B14F-4D97-AF65-F5344CB8AC3E}">
        <p14:creationId xmlns:p14="http://schemas.microsoft.com/office/powerpoint/2010/main" val="2929344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Client Address issues.</a:t>
            </a:r>
            <a:endParaRPr lang="en-US" dirty="0"/>
          </a:p>
        </p:txBody>
      </p:sp>
      <p:sp>
        <p:nvSpPr>
          <p:cNvPr id="4" name="Slide Number Placeholder 3"/>
          <p:cNvSpPr>
            <a:spLocks noGrp="1"/>
          </p:cNvSpPr>
          <p:nvPr>
            <p:ph type="sldNum" sz="quarter" idx="10"/>
          </p:nvPr>
        </p:nvSpPr>
        <p:spPr/>
        <p:txBody>
          <a:bodyPr/>
          <a:lstStyle/>
          <a:p>
            <a:fld id="{6C7CB64E-202F-4854-8936-08296A338F51}" type="slidenum">
              <a:rPr lang="en-US" smtClean="0"/>
              <a:t>110</a:t>
            </a:fld>
            <a:endParaRPr lang="en-US" dirty="0"/>
          </a:p>
        </p:txBody>
      </p:sp>
    </p:spTree>
    <p:extLst>
      <p:ext uri="{BB962C8B-B14F-4D97-AF65-F5344CB8AC3E}">
        <p14:creationId xmlns:p14="http://schemas.microsoft.com/office/powerpoint/2010/main" val="2476575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very brief snap-shot presentation about the DMC-ODS.  Resources on last slide of where you can learn more.</a:t>
            </a:r>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24</a:t>
            </a:fld>
            <a:endParaRPr lang="en-US" dirty="0"/>
          </a:p>
        </p:txBody>
      </p:sp>
    </p:spTree>
    <p:extLst>
      <p:ext uri="{BB962C8B-B14F-4D97-AF65-F5344CB8AC3E}">
        <p14:creationId xmlns:p14="http://schemas.microsoft.com/office/powerpoint/2010/main" val="1989817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i="1" dirty="0" smtClean="0"/>
              <a:t>Like the</a:t>
            </a:r>
            <a:r>
              <a:rPr lang="en-US" i="1" baseline="0" dirty="0" smtClean="0"/>
              <a:t> county has a contract with the Department of Health Care Services to provide specialty mental health services as part of a Mental Health Plan, the County now has a contract with DHCS to provide SUD services as a type of health plan.  It’s called the Drug Medi-Cal Organized Delivery System (DMC-ODS) plan, and we “went live” with this new system on July 1, 2018.</a:t>
            </a:r>
          </a:p>
          <a:p>
            <a:pPr marL="0" lvl="0" indent="0">
              <a:buFont typeface="Arial" panose="020B0604020202020204" pitchFamily="34" charset="0"/>
              <a:buNone/>
            </a:pPr>
            <a:endParaRPr lang="en-US" i="1" baseline="0" dirty="0" smtClean="0"/>
          </a:p>
          <a:p>
            <a:pPr marL="0" lvl="0" indent="0">
              <a:buFont typeface="Arial" panose="020B0604020202020204" pitchFamily="34" charset="0"/>
              <a:buNone/>
            </a:pPr>
            <a:r>
              <a:rPr lang="en-US" i="1" baseline="0" dirty="0" smtClean="0"/>
              <a:t>There is more similarity between these systems now.  (Discuss examples from slide).</a:t>
            </a:r>
          </a:p>
          <a:p>
            <a:pPr marL="0" lvl="0" indent="0">
              <a:buFont typeface="Arial" panose="020B0604020202020204" pitchFamily="34" charset="0"/>
              <a:buNone/>
            </a:pPr>
            <a:endParaRPr lang="en-US" i="1" baseline="0" dirty="0" smtClean="0"/>
          </a:p>
          <a:p>
            <a:pPr marL="0" lvl="0" indent="0">
              <a:buFont typeface="Arial" panose="020B0604020202020204" pitchFamily="34" charset="0"/>
              <a:buNone/>
            </a:pPr>
            <a:endParaRPr lang="en-US" i="1" baseline="0" dirty="0" smtClean="0"/>
          </a:p>
          <a:p>
            <a:pPr marL="0" lvl="0" indent="0">
              <a:buFont typeface="Arial" panose="020B0604020202020204" pitchFamily="34" charset="0"/>
              <a:buNone/>
            </a:pPr>
            <a:endParaRPr lang="en-US" i="1" dirty="0" smtClean="0"/>
          </a:p>
          <a:p>
            <a:pPr marL="0" lvl="0" indent="0">
              <a:buFont typeface="Arial" panose="020B0604020202020204" pitchFamily="34" charset="0"/>
              <a:buNone/>
            </a:pPr>
            <a:endParaRPr lang="en-US" i="1" dirty="0" smtClean="0"/>
          </a:p>
        </p:txBody>
      </p:sp>
      <p:sp>
        <p:nvSpPr>
          <p:cNvPr id="4" name="Slide Number Placeholder 3"/>
          <p:cNvSpPr>
            <a:spLocks noGrp="1"/>
          </p:cNvSpPr>
          <p:nvPr>
            <p:ph type="sldNum" sz="quarter" idx="10"/>
          </p:nvPr>
        </p:nvSpPr>
        <p:spPr/>
        <p:txBody>
          <a:bodyPr/>
          <a:lstStyle/>
          <a:p>
            <a:fld id="{74B60785-9338-114B-891F-4D52A71C2C76}" type="slidenum">
              <a:rPr lang="en-US" smtClean="0"/>
              <a:t>25</a:t>
            </a:fld>
            <a:endParaRPr lang="en-US" dirty="0"/>
          </a:p>
        </p:txBody>
      </p:sp>
    </p:spTree>
    <p:extLst>
      <p:ext uri="{BB962C8B-B14F-4D97-AF65-F5344CB8AC3E}">
        <p14:creationId xmlns:p14="http://schemas.microsoft.com/office/powerpoint/2010/main" val="1043623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i="1" dirty="0" smtClean="0"/>
              <a:t>Implementing the DMC-ODS is a great opportunity – but as with every opportunity</a:t>
            </a:r>
            <a:r>
              <a:rPr lang="en-US" i="1" baseline="0" dirty="0" smtClean="0"/>
              <a:t> for change, there are culture shifts.  Some of the shifts from the previous “State Plan” version of Drug Medi-Cal reimbursable services to the DMC-ODS include: </a:t>
            </a:r>
          </a:p>
          <a:p>
            <a:pPr marL="0" lvl="0" indent="0">
              <a:buFont typeface="Arial" panose="020B0604020202020204" pitchFamily="34" charset="0"/>
              <a:buNone/>
            </a:pPr>
            <a:endParaRPr lang="en-US" i="1" baseline="0" dirty="0" smtClean="0"/>
          </a:p>
          <a:p>
            <a:pPr marL="0" lvl="0" indent="0">
              <a:buFont typeface="Arial" panose="020B0604020202020204" pitchFamily="34" charset="0"/>
              <a:buNone/>
            </a:pPr>
            <a:r>
              <a:rPr lang="en-US" i="1" baseline="0" dirty="0" smtClean="0"/>
              <a:t>A move from program  centered treatment to client centered and integrated treatment. – Discuss IOT example – 3 hours/3 days a week minimum.  Mostly groups – now combination of services, based on client’s individualized need.</a:t>
            </a:r>
          </a:p>
          <a:p>
            <a:pPr marL="0" lvl="0" indent="0">
              <a:buFont typeface="Arial" panose="020B0604020202020204" pitchFamily="34" charset="0"/>
              <a:buNone/>
            </a:pPr>
            <a:endParaRPr lang="en-US" i="1" baseline="0" dirty="0" smtClean="0"/>
          </a:p>
          <a:p>
            <a:pPr marL="0" lvl="0" indent="0">
              <a:buFont typeface="Arial" panose="020B0604020202020204" pitchFamily="34" charset="0"/>
              <a:buNone/>
            </a:pPr>
            <a:r>
              <a:rPr lang="en-US" i="1" baseline="0" dirty="0" smtClean="0"/>
              <a:t>Fixed lengths (example – residential.  Now based on medical necessity, fluidity to move up and down the continuum of care).</a:t>
            </a:r>
          </a:p>
          <a:p>
            <a:pPr marL="0" lvl="0" indent="0">
              <a:buFont typeface="Arial" panose="020B0604020202020204" pitchFamily="34" charset="0"/>
              <a:buNone/>
            </a:pPr>
            <a:endParaRPr lang="en-US" i="1" baseline="0" dirty="0" smtClean="0"/>
          </a:p>
          <a:p>
            <a:pPr marL="0" lvl="0" indent="0">
              <a:buFont typeface="Arial" panose="020B0604020202020204" pitchFamily="34" charset="0"/>
              <a:buNone/>
            </a:pPr>
            <a:r>
              <a:rPr lang="en-US" i="1" baseline="0" dirty="0" smtClean="0"/>
              <a:t>Single program model to EBP – expanded approach incorporating EBPs (Minimum MI/Relapse prevention) into other models.</a:t>
            </a:r>
          </a:p>
          <a:p>
            <a:pPr marL="0" lvl="0" indent="0">
              <a:buFont typeface="Arial" panose="020B0604020202020204" pitchFamily="34" charset="0"/>
              <a:buNone/>
            </a:pPr>
            <a:endParaRPr lang="en-US" i="1" baseline="0" dirty="0" smtClean="0"/>
          </a:p>
          <a:p>
            <a:pPr marL="0" lvl="0" indent="0">
              <a:buFont typeface="Arial" panose="020B0604020202020204" pitchFamily="34" charset="0"/>
              <a:buNone/>
            </a:pPr>
            <a:r>
              <a:rPr lang="en-US" i="1" baseline="0" dirty="0" smtClean="0"/>
              <a:t> Episodic – Continuum.  Expanded length of service based on transitions through an organized system vs.  Separate treatment episodes.</a:t>
            </a:r>
          </a:p>
          <a:p>
            <a:pPr marL="0" lvl="0" indent="0">
              <a:buFont typeface="Arial" panose="020B0604020202020204" pitchFamily="34" charset="0"/>
              <a:buNone/>
            </a:pPr>
            <a:endParaRPr lang="en-US" i="1" baseline="0" dirty="0" smtClean="0"/>
          </a:p>
          <a:p>
            <a:pPr marL="0" lvl="0" indent="0">
              <a:buFont typeface="Arial" panose="020B0604020202020204" pitchFamily="34" charset="0"/>
              <a:buNone/>
            </a:pPr>
            <a:r>
              <a:rPr lang="en-US" i="1" baseline="0" dirty="0" smtClean="0"/>
              <a:t>Rock bottom – client connection.  Shifting from the sense that client needs to lose everything to get clean/sober to meeting clients where they’re at, and though comprehensive assessment, linking them to the appropriate level of care – what we refer to as receiving the right care, at the right time, for the right duration.</a:t>
            </a:r>
          </a:p>
          <a:p>
            <a:pPr marL="0" lvl="0" indent="0">
              <a:buFont typeface="Arial" panose="020B0604020202020204" pitchFamily="34" charset="0"/>
              <a:buNone/>
            </a:pPr>
            <a:endParaRPr lang="en-US" i="1" baseline="0" dirty="0" smtClean="0"/>
          </a:p>
          <a:p>
            <a:pPr marL="0" lvl="0" indent="0">
              <a:buFont typeface="Arial" panose="020B0604020202020204" pitchFamily="34" charset="0"/>
              <a:buNone/>
            </a:pPr>
            <a:r>
              <a:rPr lang="en-US" i="1" baseline="0" dirty="0" smtClean="0"/>
              <a:t>Comprehensive assessment is based on use of the American Society of Addiction Medicine (ASAM) Criteria (Next slide)</a:t>
            </a:r>
            <a:endParaRPr lang="en-US" i="1" dirty="0" smtClean="0"/>
          </a:p>
          <a:p>
            <a:pPr marL="0" lvl="0" indent="0">
              <a:buFont typeface="Arial" panose="020B0604020202020204" pitchFamily="34" charset="0"/>
              <a:buNone/>
            </a:pPr>
            <a:endParaRPr lang="en-US" i="1" dirty="0" smtClean="0"/>
          </a:p>
          <a:p>
            <a:pPr marL="0" lvl="0" indent="0">
              <a:buFont typeface="Arial" panose="020B0604020202020204" pitchFamily="34" charset="0"/>
              <a:buNone/>
            </a:pPr>
            <a:endParaRPr lang="en-US" i="1" dirty="0" smtClean="0"/>
          </a:p>
          <a:p>
            <a:pPr marL="0" lvl="0" indent="0">
              <a:buFont typeface="Arial" panose="020B0604020202020204" pitchFamily="34" charset="0"/>
              <a:buNone/>
            </a:pPr>
            <a:r>
              <a:rPr lang="en-US" i="1" dirty="0" smtClean="0"/>
              <a:t>Refer to slide content</a:t>
            </a:r>
          </a:p>
          <a:p>
            <a:pPr marL="171450" lvl="0" indent="-171450">
              <a:buFont typeface="Arial" panose="020B0604020202020204" pitchFamily="34" charset="0"/>
              <a:buChar char="•"/>
            </a:pPr>
            <a:r>
              <a:rPr lang="en-US" dirty="0" smtClean="0"/>
              <a:t>Integration of Social Model with Medical Model</a:t>
            </a:r>
          </a:p>
          <a:p>
            <a:pPr marL="171450" lvl="0" indent="-171450">
              <a:buFont typeface="Arial" panose="020B0604020202020204" pitchFamily="34" charset="0"/>
              <a:buChar char="•"/>
            </a:pPr>
            <a:r>
              <a:rPr lang="en-US" dirty="0" smtClean="0"/>
              <a:t>Individualized care with LOS dictated by ASAM</a:t>
            </a:r>
          </a:p>
          <a:p>
            <a:pPr marL="171450" lvl="0" indent="-171450">
              <a:buFont typeface="Arial" panose="020B0604020202020204" pitchFamily="34" charset="0"/>
              <a:buChar char="•"/>
            </a:pPr>
            <a:r>
              <a:rPr lang="en-US" dirty="0" smtClean="0"/>
              <a:t>EBP to include MI, Relapse Prevention, Recovery Residences</a:t>
            </a:r>
          </a:p>
          <a:p>
            <a:pPr marL="342865" indent="-342865">
              <a:lnSpc>
                <a:spcPct val="115000"/>
              </a:lnSpc>
              <a:spcAft>
                <a:spcPts val="999"/>
              </a:spcAft>
              <a:buFont typeface="Arial" panose="020B0604020202020204" pitchFamily="34" charset="0"/>
              <a:buChar char="•"/>
              <a:tabLst>
                <a:tab pos="457153"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defTabSz="457153">
              <a:lnSpc>
                <a:spcPct val="115000"/>
              </a:lnSpc>
              <a:spcAft>
                <a:spcPts val="999"/>
              </a:spcAft>
              <a:tabLst>
                <a:tab pos="457153" algn="l"/>
              </a:tabLst>
              <a:defRPr/>
            </a:pPr>
            <a:r>
              <a:rPr lang="en-US" b="1" i="1" dirty="0">
                <a:latin typeface="Calibri" panose="020F0502020204030204" pitchFamily="34" charset="0"/>
                <a:ea typeface="Calibri" panose="020F0502020204030204" pitchFamily="34" charset="0"/>
                <a:cs typeface="Times New Roman" panose="02020603050405020304" pitchFamily="18" charset="0"/>
              </a:rPr>
              <a:t>[NEXT SLIDE]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999"/>
              </a:spcAft>
              <a:tabLst>
                <a:tab pos="457153"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865" indent="-342865">
              <a:lnSpc>
                <a:spcPct val="115000"/>
              </a:lnSpc>
              <a:spcAft>
                <a:spcPts val="999"/>
              </a:spcAft>
              <a:buFont typeface="Arial" panose="020B0604020202020204" pitchFamily="34" charset="0"/>
              <a:buChar char="•"/>
              <a:tabLst>
                <a:tab pos="457153"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4B60785-9338-114B-891F-4D52A71C2C76}" type="slidenum">
              <a:rPr lang="en-US" smtClean="0"/>
              <a:t>26</a:t>
            </a:fld>
            <a:endParaRPr lang="en-US" dirty="0"/>
          </a:p>
        </p:txBody>
      </p:sp>
    </p:spTree>
    <p:extLst>
      <p:ext uri="{BB962C8B-B14F-4D97-AF65-F5344CB8AC3E}">
        <p14:creationId xmlns:p14="http://schemas.microsoft.com/office/powerpoint/2010/main" val="1043623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are familiar with ASAM Criteria?  </a:t>
            </a:r>
          </a:p>
          <a:p>
            <a:endParaRPr lang="en-US" dirty="0" smtClean="0"/>
          </a:p>
          <a:p>
            <a:r>
              <a:rPr lang="en-US" dirty="0" smtClean="0"/>
              <a:t>Briefly describe each</a:t>
            </a:r>
            <a:r>
              <a:rPr lang="en-US" baseline="0" dirty="0" smtClean="0"/>
              <a:t> dimension.</a:t>
            </a:r>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27</a:t>
            </a:fld>
            <a:endParaRPr lang="en-US" dirty="0"/>
          </a:p>
        </p:txBody>
      </p:sp>
    </p:spTree>
    <p:extLst>
      <p:ext uri="{BB962C8B-B14F-4D97-AF65-F5344CB8AC3E}">
        <p14:creationId xmlns:p14="http://schemas.microsoft.com/office/powerpoint/2010/main" val="3807091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this comprehensive assessment, level of care determinations</a:t>
            </a:r>
            <a:r>
              <a:rPr lang="en-US" baseline="0" dirty="0" smtClean="0"/>
              <a:t> are made to individualize treatment and assure the client is receiving the right treatment, right time, etc.</a:t>
            </a:r>
          </a:p>
          <a:p>
            <a:endParaRPr lang="en-US" baseline="0" dirty="0" smtClean="0"/>
          </a:p>
          <a:p>
            <a:r>
              <a:rPr lang="en-US" baseline="0" dirty="0" smtClean="0"/>
              <a:t>Briefly describe the treatment levels that are part of the first year.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28</a:t>
            </a:fld>
            <a:endParaRPr lang="en-US" dirty="0"/>
          </a:p>
        </p:txBody>
      </p:sp>
    </p:spTree>
    <p:extLst>
      <p:ext uri="{BB962C8B-B14F-4D97-AF65-F5344CB8AC3E}">
        <p14:creationId xmlns:p14="http://schemas.microsoft.com/office/powerpoint/2010/main" val="3459784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MH programs are not expected to be trained on ASAM – however, some MH programs have expressed interest in learning more so</a:t>
            </a:r>
            <a:r>
              <a:rPr lang="en-US" baseline="0" dirty="0" smtClean="0"/>
              <a:t> here are some resources for you.  </a:t>
            </a:r>
          </a:p>
          <a:p>
            <a:endParaRPr lang="en-US" baseline="0" dirty="0" smtClean="0"/>
          </a:p>
          <a:p>
            <a:r>
              <a:rPr lang="en-US" baseline="0" dirty="0" smtClean="0"/>
              <a:t>BHETA – overviews.</a:t>
            </a:r>
          </a:p>
          <a:p>
            <a:endParaRPr lang="en-US" baseline="0" dirty="0" smtClean="0"/>
          </a:p>
          <a:p>
            <a:r>
              <a:rPr lang="en-US" baseline="0" dirty="0" smtClean="0"/>
              <a:t>CIBHS – more in-depth.  (Flyer in packet).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29</a:t>
            </a:fld>
            <a:endParaRPr lang="en-US" dirty="0"/>
          </a:p>
        </p:txBody>
      </p:sp>
    </p:spTree>
    <p:extLst>
      <p:ext uri="{BB962C8B-B14F-4D97-AF65-F5344CB8AC3E}">
        <p14:creationId xmlns:p14="http://schemas.microsoft.com/office/powerpoint/2010/main" val="3459784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00000"/>
              </a:lnSpc>
              <a:spcAft>
                <a:spcPts val="600"/>
              </a:spcAft>
            </a:pPr>
            <a:r>
              <a:rPr lang="en-US" sz="1200" dirty="0" smtClean="0"/>
              <a:t>Case</a:t>
            </a:r>
            <a:r>
              <a:rPr lang="en-US" sz="1200" baseline="0" dirty="0" smtClean="0"/>
              <a:t> management and care coordination are central to an effective continuum of care – SUD programs will be working to follow warm hand-off processes to assure clients with a SUD diagnosis and other needs, such as MH, don’t “Fall through the cracks.”  Just pointing this out as you may see increased contact from SUD case managers for clients with MH needs.</a:t>
            </a:r>
            <a:endParaRPr lang="en-US" sz="1200" dirty="0"/>
          </a:p>
        </p:txBody>
      </p:sp>
      <p:sp>
        <p:nvSpPr>
          <p:cNvPr id="4" name="Slide Number Placeholder 3"/>
          <p:cNvSpPr>
            <a:spLocks noGrp="1"/>
          </p:cNvSpPr>
          <p:nvPr>
            <p:ph type="sldNum" sz="quarter" idx="10"/>
          </p:nvPr>
        </p:nvSpPr>
        <p:spPr/>
        <p:txBody>
          <a:bodyPr/>
          <a:lstStyle/>
          <a:p>
            <a:fld id="{74B60785-9338-114B-891F-4D52A71C2C76}" type="slidenum">
              <a:rPr lang="en-US" smtClean="0"/>
              <a:t>30</a:t>
            </a:fld>
            <a:endParaRPr lang="en-US" dirty="0"/>
          </a:p>
        </p:txBody>
      </p:sp>
    </p:spTree>
    <p:extLst>
      <p:ext uri="{BB962C8B-B14F-4D97-AF65-F5344CB8AC3E}">
        <p14:creationId xmlns:p14="http://schemas.microsoft.com/office/powerpoint/2010/main" val="2886138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MH side, you can assist with linkage to SUD programs as clinically indicated.</a:t>
            </a:r>
            <a:r>
              <a:rPr lang="en-US" baseline="0" dirty="0" smtClean="0"/>
              <a:t>  In lieu of learning ASAM to determine level of care, you can assist clients to access the ACL.  </a:t>
            </a:r>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31</a:t>
            </a:fld>
            <a:endParaRPr lang="en-US" dirty="0"/>
          </a:p>
        </p:txBody>
      </p:sp>
    </p:spTree>
    <p:extLst>
      <p:ext uri="{BB962C8B-B14F-4D97-AF65-F5344CB8AC3E}">
        <p14:creationId xmlns:p14="http://schemas.microsoft.com/office/powerpoint/2010/main" val="2121978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bwMode="gray">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71835" y="2130425"/>
            <a:ext cx="7772400" cy="1470025"/>
          </a:xfrm>
        </p:spPr>
        <p:txBody>
          <a:bodyPr/>
          <a:lstStyle>
            <a:lvl1pPr algn="ctr">
              <a:lnSpc>
                <a:spcPct val="90000"/>
              </a:lnSpc>
              <a:defRPr sz="4200" cap="all" spc="100">
                <a:latin typeface="+mj-lt"/>
                <a:cs typeface="Avenir Medium"/>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457635" y="3840845"/>
            <a:ext cx="6400800" cy="1275441"/>
          </a:xfrm>
        </p:spPr>
        <p:txBody>
          <a:bodyPr>
            <a:normAutofit/>
          </a:bodyPr>
          <a:lstStyle>
            <a:lvl1pPr marL="0" indent="0" algn="ctr">
              <a:lnSpc>
                <a:spcPct val="100000"/>
              </a:lnSpc>
              <a:buNone/>
              <a:defRPr sz="2200" b="0" i="1" cap="none" spc="80">
                <a:solidFill>
                  <a:schemeClr val="bg1"/>
                </a:solidFill>
                <a:latin typeface="+mn-lt"/>
                <a:cs typeface="Avenir Medium Obliqu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284246" y="6528699"/>
            <a:ext cx="2133600" cy="365125"/>
          </a:xfrm>
        </p:spPr>
        <p:txBody>
          <a:bodyPr/>
          <a:lstStyle/>
          <a:p>
            <a:fld id="{8AB2E955-1FCD-504A-A4D9-17915D554538}" type="datetimeFigureOut">
              <a:rPr lang="en-US" smtClean="0"/>
              <a:t>7/23/2018</a:t>
            </a:fld>
            <a:endParaRPr lang="en-US" dirty="0"/>
          </a:p>
        </p:txBody>
      </p:sp>
      <p:sp>
        <p:nvSpPr>
          <p:cNvPr id="6" name="Slide Number Placeholder 5"/>
          <p:cNvSpPr>
            <a:spLocks noGrp="1"/>
          </p:cNvSpPr>
          <p:nvPr>
            <p:ph type="sldNum" sz="quarter" idx="12"/>
          </p:nvPr>
        </p:nvSpPr>
        <p:spPr>
          <a:xfrm>
            <a:off x="6739472" y="6528699"/>
            <a:ext cx="2133600" cy="365125"/>
          </a:xfrm>
        </p:spPr>
        <p:txBody>
          <a:bodyPr/>
          <a:lstStyle/>
          <a:p>
            <a:fld id="{CFBA6597-D7DA-DC49-90B6-6291F05CD5D3}" type="slidenum">
              <a:rPr lang="en-US" smtClean="0"/>
              <a:t>‹#›</a:t>
            </a:fld>
            <a:endParaRPr lang="en-US" dirty="0"/>
          </a:p>
        </p:txBody>
      </p:sp>
      <p:cxnSp>
        <p:nvCxnSpPr>
          <p:cNvPr id="13" name="Straight Connector 12"/>
          <p:cNvCxnSpPr/>
          <p:nvPr/>
        </p:nvCxnSpPr>
        <p:spPr>
          <a:xfrm>
            <a:off x="2340285" y="3627663"/>
            <a:ext cx="46355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340285" y="3627663"/>
            <a:ext cx="46355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94203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B2E955-1FCD-504A-A4D9-17915D554538}" type="datetimeFigureOut">
              <a:rPr lang="en-US" smtClean="0"/>
              <a:t>7/23/2018</a:t>
            </a:fld>
            <a:endParaRPr lang="en-US" dirty="0"/>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dirty="0"/>
          </a:p>
        </p:txBody>
      </p:sp>
    </p:spTree>
    <p:extLst>
      <p:ext uri="{BB962C8B-B14F-4D97-AF65-F5344CB8AC3E}">
        <p14:creationId xmlns:p14="http://schemas.microsoft.com/office/powerpoint/2010/main" val="2502798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7/23/2018</a:t>
            </a:fld>
            <a:endParaRPr lang="en-US" dirty="0"/>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dirty="0"/>
          </a:p>
        </p:txBody>
      </p:sp>
    </p:spTree>
    <p:extLst>
      <p:ext uri="{BB962C8B-B14F-4D97-AF65-F5344CB8AC3E}">
        <p14:creationId xmlns:p14="http://schemas.microsoft.com/office/powerpoint/2010/main" val="256534656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92D18-63B6-44F5-AE74-BC544BB4EBF1}" type="datetimeFigureOut">
              <a:rPr lang="en-US" smtClean="0"/>
              <a:t>7/23/2018</a:t>
            </a:fld>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ACE6E6B-84A7-4FDC-8751-A72D9792C8F4}" type="slidenum">
              <a:rPr lang="en-US" smtClean="0"/>
              <a:t>‹#›</a:t>
            </a:fld>
            <a:endParaRPr lang="en-US" dirty="0"/>
          </a:p>
        </p:txBody>
      </p:sp>
    </p:spTree>
    <p:extLst>
      <p:ext uri="{BB962C8B-B14F-4D97-AF65-F5344CB8AC3E}">
        <p14:creationId xmlns:p14="http://schemas.microsoft.com/office/powerpoint/2010/main" val="22421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71835" y="2130425"/>
            <a:ext cx="7772400" cy="1470025"/>
          </a:xfrm>
        </p:spPr>
        <p:txBody>
          <a:bodyPr/>
          <a:lstStyle>
            <a:lvl1pPr algn="ctr">
              <a:lnSpc>
                <a:spcPct val="90000"/>
              </a:lnSpc>
              <a:defRPr sz="4200" cap="all" spc="100">
                <a:latin typeface="+mj-lt"/>
                <a:cs typeface="Avenir Medium"/>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457635" y="3840845"/>
            <a:ext cx="6400800" cy="1275441"/>
          </a:xfrm>
        </p:spPr>
        <p:txBody>
          <a:bodyPr>
            <a:normAutofit/>
          </a:bodyPr>
          <a:lstStyle>
            <a:lvl1pPr marL="0" indent="0" algn="ctr">
              <a:lnSpc>
                <a:spcPct val="100000"/>
              </a:lnSpc>
              <a:buNone/>
              <a:defRPr sz="2200" b="0" i="1" cap="none" spc="80">
                <a:solidFill>
                  <a:schemeClr val="bg1"/>
                </a:solidFill>
                <a:latin typeface="+mn-lt"/>
                <a:cs typeface="Avenir Medium Obliqu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284246" y="6528699"/>
            <a:ext cx="2133600" cy="365125"/>
          </a:xfrm>
        </p:spPr>
        <p:txBody>
          <a:bodyPr/>
          <a:lstStyle/>
          <a:p>
            <a:fld id="{3BFF0013-4507-4A26-9B85-21BF5C9AF970}" type="datetime1">
              <a:rPr lang="en-US" smtClean="0"/>
              <a:t>7/23/2018</a:t>
            </a:fld>
            <a:endParaRPr lang="en-US" dirty="0"/>
          </a:p>
        </p:txBody>
      </p:sp>
      <p:sp>
        <p:nvSpPr>
          <p:cNvPr id="6" name="Slide Number Placeholder 5"/>
          <p:cNvSpPr>
            <a:spLocks noGrp="1"/>
          </p:cNvSpPr>
          <p:nvPr>
            <p:ph type="sldNum" sz="quarter" idx="12"/>
          </p:nvPr>
        </p:nvSpPr>
        <p:spPr>
          <a:xfrm>
            <a:off x="6739472" y="6528699"/>
            <a:ext cx="2133600" cy="365125"/>
          </a:xfrm>
        </p:spPr>
        <p:txBody>
          <a:bodyPr/>
          <a:lstStyle/>
          <a:p>
            <a:fld id="{CFBA6597-D7DA-DC49-90B6-6291F05CD5D3}" type="slidenum">
              <a:rPr lang="en-US" smtClean="0"/>
              <a:t>‹#›</a:t>
            </a:fld>
            <a:endParaRPr lang="en-US" dirty="0"/>
          </a:p>
        </p:txBody>
      </p:sp>
      <p:cxnSp>
        <p:nvCxnSpPr>
          <p:cNvPr id="13" name="Straight Connector 12"/>
          <p:cNvCxnSpPr/>
          <p:nvPr/>
        </p:nvCxnSpPr>
        <p:spPr>
          <a:xfrm>
            <a:off x="2340285" y="3627663"/>
            <a:ext cx="46355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340285" y="3627663"/>
            <a:ext cx="46355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15813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693056" y="1369786"/>
            <a:ext cx="7993741" cy="589641"/>
          </a:xfrm>
        </p:spPr>
        <p:txBody>
          <a:bodyPr>
            <a:noAutofit/>
          </a:bodyPr>
          <a:lstStyle>
            <a:lvl1pPr>
              <a:defRPr sz="2400" cap="all">
                <a:solidFill>
                  <a:schemeClr val="accent3"/>
                </a:solidFill>
              </a:defRPr>
            </a:lvl1pPr>
            <a:lvl2pPr>
              <a:defRPr sz="2400">
                <a:solidFill>
                  <a:schemeClr val="accent2">
                    <a:lumMod val="20000"/>
                    <a:lumOff val="80000"/>
                  </a:schemeClr>
                </a:solidFill>
              </a:defRPr>
            </a:lvl2pPr>
            <a:lvl3pPr>
              <a:defRPr sz="2400">
                <a:solidFill>
                  <a:schemeClr val="accent2">
                    <a:lumMod val="20000"/>
                    <a:lumOff val="80000"/>
                  </a:schemeClr>
                </a:solidFill>
              </a:defRPr>
            </a:lvl3pPr>
            <a:lvl4pPr>
              <a:defRPr sz="2400">
                <a:solidFill>
                  <a:schemeClr val="accent2">
                    <a:lumMod val="20000"/>
                    <a:lumOff val="80000"/>
                  </a:schemeClr>
                </a:solidFill>
              </a:defRPr>
            </a:lvl4pPr>
            <a:lvl5pPr>
              <a:defRPr sz="2400">
                <a:solidFill>
                  <a:schemeClr val="accent2">
                    <a:lumMod val="20000"/>
                    <a:lumOff val="80000"/>
                  </a:schemeClr>
                </a:solidFill>
              </a:defRPr>
            </a:lvl5pPr>
          </a:lstStyle>
          <a:p>
            <a:pPr lvl="0"/>
            <a:r>
              <a:rPr lang="en-US" dirty="0" smtClean="0"/>
              <a:t>Click to edit Master text styles</a:t>
            </a:r>
            <a:endParaRPr lang="en-US" dirty="0"/>
          </a:p>
        </p:txBody>
      </p:sp>
      <p:sp>
        <p:nvSpPr>
          <p:cNvPr id="3" name="Content Placeholder 2"/>
          <p:cNvSpPr>
            <a:spLocks noGrp="1"/>
          </p:cNvSpPr>
          <p:nvPr>
            <p:ph idx="1"/>
          </p:nvPr>
        </p:nvSpPr>
        <p:spPr/>
        <p:txBody>
          <a:bodyPr/>
          <a:lstStyle>
            <a:lvl1pPr marL="285750" indent="-285750">
              <a:buClr>
                <a:schemeClr val="tx1">
                  <a:lumMod val="75000"/>
                </a:schemeClr>
              </a:buClr>
              <a:buSzPct val="100000"/>
              <a:buFont typeface="Wingdings" panose="05000000000000000000" pitchFamily="2" charset="2"/>
              <a:buChar char="§"/>
              <a:defRPr/>
            </a:lvl1pPr>
            <a:lvl2pPr marL="571500" indent="-227013">
              <a:buFont typeface="Wingdings" panose="05000000000000000000" pitchFamily="2" charset="2"/>
              <a:buChar char="§"/>
              <a:defRPr/>
            </a:lvl2pPr>
            <a:lvl3pPr marL="915988" indent="-227013">
              <a:buFont typeface="Wingdings" panose="05000000000000000000" pitchFamily="2" charset="2"/>
              <a:buChar char="§"/>
              <a:defRPr/>
            </a:lvl3pPr>
            <a:lvl4pPr marL="1260475" indent="-234950">
              <a:buFont typeface="Wingdings" panose="05000000000000000000" pitchFamily="2" charset="2"/>
              <a:buChar char="§"/>
              <a:defRPr/>
            </a:lvl4pPr>
            <a:lvl5pPr marL="1597025" indent="-227013">
              <a:buFont typeface="Wingdings" panose="05000000000000000000"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A77040FC-76D0-40A7-80ED-6853DC546DE4}" type="datetime1">
              <a:rPr lang="en-US" smtClean="0"/>
              <a:t>7/23/2018</a:t>
            </a:fld>
            <a:endParaRPr lang="en-US" dirty="0"/>
          </a:p>
        </p:txBody>
      </p:sp>
      <p:sp>
        <p:nvSpPr>
          <p:cNvPr id="6" name="Slide Number Placeholder 5"/>
          <p:cNvSpPr>
            <a:spLocks noGrp="1"/>
          </p:cNvSpPr>
          <p:nvPr>
            <p:ph type="sldNum" sz="quarter" idx="15"/>
          </p:nvPr>
        </p:nvSpPr>
        <p:spPr/>
        <p:txBody>
          <a:bodyPr/>
          <a:lstStyle>
            <a:lvl1pPr>
              <a:defRPr smtClean="0"/>
            </a:lvl1pPr>
          </a:lstStyle>
          <a:p>
            <a:pPr>
              <a:defRPr/>
            </a:pPr>
            <a:fld id="{EAD717D9-FCE0-4861-9B5C-B156F252FE81}" type="slidenum">
              <a:rPr lang="en-US" altLang="en-US"/>
              <a:pPr>
                <a:defRPr/>
              </a:pPr>
              <a:t>‹#›</a:t>
            </a:fld>
            <a:endParaRPr lang="en-US" altLang="en-US" dirty="0"/>
          </a:p>
        </p:txBody>
      </p:sp>
    </p:spTree>
    <p:extLst>
      <p:ext uri="{BB962C8B-B14F-4D97-AF65-F5344CB8AC3E}">
        <p14:creationId xmlns:p14="http://schemas.microsoft.com/office/powerpoint/2010/main" val="3875913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t>7/23/2018</a:t>
            </a:fld>
            <a:endParaRPr lang="en-US" dirty="0"/>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dirty="0"/>
          </a:p>
        </p:txBody>
      </p:sp>
      <p:sp>
        <p:nvSpPr>
          <p:cNvPr id="8" name="Text Placeholder 7"/>
          <p:cNvSpPr>
            <a:spLocks noGrp="1"/>
          </p:cNvSpPr>
          <p:nvPr>
            <p:ph type="body" sz="quarter" idx="13"/>
          </p:nvPr>
        </p:nvSpPr>
        <p:spPr>
          <a:xfrm>
            <a:off x="693056" y="1369786"/>
            <a:ext cx="7993741" cy="589641"/>
          </a:xfrm>
        </p:spPr>
        <p:txBody>
          <a:bodyPr>
            <a:noAutofit/>
          </a:bodyPr>
          <a:lstStyle>
            <a:lvl1pPr>
              <a:buFontTx/>
              <a:buNone/>
              <a:defRPr sz="2400" cap="all">
                <a:solidFill>
                  <a:schemeClr val="tx1"/>
                </a:solidFill>
              </a:defRPr>
            </a:lvl1pPr>
            <a:lvl2pPr marL="344487" indent="0">
              <a:buFontTx/>
              <a:buNone/>
              <a:defRPr sz="2400">
                <a:solidFill>
                  <a:schemeClr val="tx1">
                    <a:lumMod val="20000"/>
                    <a:lumOff val="80000"/>
                  </a:schemeClr>
                </a:solidFill>
              </a:defRPr>
            </a:lvl2pPr>
            <a:lvl3pPr marL="688975" indent="0">
              <a:buFontTx/>
              <a:buNone/>
              <a:defRPr sz="2400">
                <a:solidFill>
                  <a:schemeClr val="tx1">
                    <a:lumMod val="20000"/>
                    <a:lumOff val="80000"/>
                  </a:schemeClr>
                </a:solidFill>
              </a:defRPr>
            </a:lvl3pPr>
            <a:lvl4pPr marL="1025525" indent="0">
              <a:buFontTx/>
              <a:buNone/>
              <a:defRPr sz="2400">
                <a:solidFill>
                  <a:schemeClr val="tx1">
                    <a:lumMod val="20000"/>
                    <a:lumOff val="80000"/>
                  </a:schemeClr>
                </a:solidFill>
              </a:defRPr>
            </a:lvl4pPr>
            <a:lvl5pPr marL="1370013" indent="0">
              <a:buFontTx/>
              <a:buNone/>
              <a:defRPr sz="2400">
                <a:solidFill>
                  <a:schemeClr val="tx1">
                    <a:lumMod val="20000"/>
                    <a:lumOff val="80000"/>
                  </a:schemeClr>
                </a:solidFill>
              </a:defRPr>
            </a:lvl5pPr>
          </a:lstStyle>
          <a:p>
            <a:pPr lvl="0"/>
            <a:r>
              <a:rPr lang="en-US" dirty="0" smtClean="0"/>
              <a:t>Click to edit Master text styles</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0459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B2E955-1FCD-504A-A4D9-17915D554538}" type="datetimeFigureOut">
              <a:rPr lang="en-US" smtClean="0"/>
              <a:t>7/23/2018</a:t>
            </a:fld>
            <a:endParaRPr lang="en-US" dirty="0"/>
          </a:p>
        </p:txBody>
      </p:sp>
      <p:sp>
        <p:nvSpPr>
          <p:cNvPr id="9" name="Slide Number Placeholder 8"/>
          <p:cNvSpPr>
            <a:spLocks noGrp="1"/>
          </p:cNvSpPr>
          <p:nvPr>
            <p:ph type="sldNum" sz="quarter" idx="12"/>
          </p:nvPr>
        </p:nvSpPr>
        <p:spPr/>
        <p:txBody>
          <a:bodyPr/>
          <a:lstStyle/>
          <a:p>
            <a:fld id="{CFBA6597-D7DA-DC49-90B6-6291F05CD5D3}" type="slidenum">
              <a:rPr lang="en-US" smtClean="0"/>
              <a:t>‹#›</a:t>
            </a:fld>
            <a:endParaRPr lang="en-US" dirty="0"/>
          </a:p>
        </p:txBody>
      </p:sp>
    </p:spTree>
    <p:extLst>
      <p:ext uri="{BB962C8B-B14F-4D97-AF65-F5344CB8AC3E}">
        <p14:creationId xmlns:p14="http://schemas.microsoft.com/office/powerpoint/2010/main" val="2141232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B2E955-1FCD-504A-A4D9-17915D554538}" type="datetimeFigureOut">
              <a:rPr lang="en-US" smtClean="0"/>
              <a:t>7/23/2018</a:t>
            </a:fld>
            <a:endParaRPr lang="en-US" dirty="0"/>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dirty="0"/>
          </a:p>
        </p:txBody>
      </p:sp>
    </p:spTree>
    <p:extLst>
      <p:ext uri="{BB962C8B-B14F-4D97-AF65-F5344CB8AC3E}">
        <p14:creationId xmlns:p14="http://schemas.microsoft.com/office/powerpoint/2010/main" val="40876397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7/23/2018</a:t>
            </a:fld>
            <a:endParaRPr lang="en-US" dirty="0"/>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dirty="0"/>
          </a:p>
        </p:txBody>
      </p:sp>
    </p:spTree>
    <p:extLst>
      <p:ext uri="{BB962C8B-B14F-4D97-AF65-F5344CB8AC3E}">
        <p14:creationId xmlns:p14="http://schemas.microsoft.com/office/powerpoint/2010/main" val="4250505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t>7/23/2018</a:t>
            </a:fld>
            <a:endParaRPr lang="en-US" dirty="0"/>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dirty="0"/>
          </a:p>
        </p:txBody>
      </p:sp>
      <p:sp>
        <p:nvSpPr>
          <p:cNvPr id="8" name="Text Placeholder 7"/>
          <p:cNvSpPr>
            <a:spLocks noGrp="1"/>
          </p:cNvSpPr>
          <p:nvPr>
            <p:ph type="body" sz="quarter" idx="13"/>
          </p:nvPr>
        </p:nvSpPr>
        <p:spPr>
          <a:xfrm>
            <a:off x="1645556" y="1260930"/>
            <a:ext cx="7041242" cy="471714"/>
          </a:xfrm>
        </p:spPr>
        <p:txBody>
          <a:bodyPr>
            <a:noAutofit/>
          </a:bodyPr>
          <a:lstStyle>
            <a:lvl1pPr>
              <a:lnSpc>
                <a:spcPct val="100000"/>
              </a:lnSpc>
              <a:buFontTx/>
              <a:buNone/>
              <a:defRPr sz="1800" cap="all">
                <a:solidFill>
                  <a:schemeClr val="accent3"/>
                </a:solidFill>
                <a:latin typeface="+mn-lt"/>
              </a:defRPr>
            </a:lvl1pPr>
            <a:lvl2pPr marL="344487" indent="0">
              <a:lnSpc>
                <a:spcPct val="100000"/>
              </a:lnSpc>
              <a:buFontTx/>
              <a:buNone/>
              <a:defRPr sz="2400">
                <a:solidFill>
                  <a:schemeClr val="accent2">
                    <a:lumMod val="20000"/>
                    <a:lumOff val="80000"/>
                  </a:schemeClr>
                </a:solidFill>
              </a:defRPr>
            </a:lvl2pPr>
            <a:lvl3pPr marL="688975" indent="0">
              <a:lnSpc>
                <a:spcPct val="100000"/>
              </a:lnSpc>
              <a:buFontTx/>
              <a:buNone/>
              <a:defRPr sz="2400">
                <a:solidFill>
                  <a:schemeClr val="accent2">
                    <a:lumMod val="20000"/>
                    <a:lumOff val="80000"/>
                  </a:schemeClr>
                </a:solidFill>
              </a:defRPr>
            </a:lvl3pPr>
            <a:lvl4pPr marL="1025525" indent="0">
              <a:lnSpc>
                <a:spcPct val="100000"/>
              </a:lnSpc>
              <a:buFontTx/>
              <a:buNone/>
              <a:defRPr sz="2400">
                <a:solidFill>
                  <a:schemeClr val="accent2">
                    <a:lumMod val="20000"/>
                    <a:lumOff val="80000"/>
                  </a:schemeClr>
                </a:solidFill>
              </a:defRPr>
            </a:lvl4pPr>
            <a:lvl5pPr marL="1370012" indent="0">
              <a:lnSpc>
                <a:spcPct val="100000"/>
              </a:lnSpc>
              <a:buFontTx/>
              <a:buNone/>
              <a:defRPr sz="2400">
                <a:solidFill>
                  <a:schemeClr val="accent2">
                    <a:lumMod val="20000"/>
                    <a:lumOff val="80000"/>
                  </a:schemeClr>
                </a:solidFill>
              </a:defRPr>
            </a:lvl5pPr>
          </a:lstStyle>
          <a:p>
            <a:pPr lvl="0"/>
            <a:r>
              <a:rPr lang="en-US" dirty="0" smtClean="0"/>
              <a:t>Click to edit Master text styles</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851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t>7/23/2018</a:t>
            </a:fld>
            <a:endParaRPr lang="en-US" dirty="0"/>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dirty="0"/>
          </a:p>
        </p:txBody>
      </p:sp>
      <p:sp>
        <p:nvSpPr>
          <p:cNvPr id="8" name="Text Placeholder 7"/>
          <p:cNvSpPr>
            <a:spLocks noGrp="1"/>
          </p:cNvSpPr>
          <p:nvPr>
            <p:ph type="body" sz="quarter" idx="13"/>
          </p:nvPr>
        </p:nvSpPr>
        <p:spPr>
          <a:xfrm>
            <a:off x="693056" y="1369786"/>
            <a:ext cx="7993741" cy="589641"/>
          </a:xfrm>
        </p:spPr>
        <p:txBody>
          <a:bodyPr>
            <a:noAutofit/>
          </a:bodyPr>
          <a:lstStyle>
            <a:lvl1pPr marL="0" indent="0">
              <a:buNone/>
              <a:defRPr sz="2400" cap="all">
                <a:solidFill>
                  <a:schemeClr val="accent3"/>
                </a:solidFill>
              </a:defRPr>
            </a:lvl1pPr>
            <a:lvl2pPr>
              <a:defRPr sz="2400">
                <a:solidFill>
                  <a:schemeClr val="accent2">
                    <a:lumMod val="20000"/>
                    <a:lumOff val="80000"/>
                  </a:schemeClr>
                </a:solidFill>
              </a:defRPr>
            </a:lvl2pPr>
            <a:lvl3pPr>
              <a:defRPr sz="2400">
                <a:solidFill>
                  <a:schemeClr val="accent2">
                    <a:lumMod val="20000"/>
                    <a:lumOff val="80000"/>
                  </a:schemeClr>
                </a:solidFill>
              </a:defRPr>
            </a:lvl3pPr>
            <a:lvl4pPr>
              <a:defRPr sz="2400">
                <a:solidFill>
                  <a:schemeClr val="accent2">
                    <a:lumMod val="20000"/>
                    <a:lumOff val="80000"/>
                  </a:schemeClr>
                </a:solidFill>
              </a:defRPr>
            </a:lvl4pPr>
            <a:lvl5pPr>
              <a:defRPr sz="2400">
                <a:solidFill>
                  <a:schemeClr val="accent2">
                    <a:lumMod val="20000"/>
                    <a:lumOff val="80000"/>
                  </a:schemeClr>
                </a:solidFill>
              </a:defRPr>
            </a:lvl5pPr>
          </a:lstStyle>
          <a:p>
            <a:pPr lvl="0"/>
            <a:r>
              <a:rPr lang="en-US" dirty="0" smtClean="0"/>
              <a:t>Click to edit Master text styles</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91380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B2E955-1FCD-504A-A4D9-17915D554538}" type="datetimeFigureOut">
              <a:rPr lang="en-US" smtClean="0"/>
              <a:t>7/23/2018</a:t>
            </a:fld>
            <a:endParaRPr lang="en-US" dirty="0"/>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dirty="0"/>
          </a:p>
        </p:txBody>
      </p:sp>
    </p:spTree>
    <p:extLst>
      <p:ext uri="{BB962C8B-B14F-4D97-AF65-F5344CB8AC3E}">
        <p14:creationId xmlns:p14="http://schemas.microsoft.com/office/powerpoint/2010/main" val="241239713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7/23/2018</a:t>
            </a:fld>
            <a:endParaRPr lang="en-US" dirty="0"/>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dirty="0"/>
          </a:p>
        </p:txBody>
      </p:sp>
    </p:spTree>
    <p:extLst>
      <p:ext uri="{BB962C8B-B14F-4D97-AF65-F5344CB8AC3E}">
        <p14:creationId xmlns:p14="http://schemas.microsoft.com/office/powerpoint/2010/main" val="12534942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endParaRPr>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endParaRPr>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18980BFF-2B7B-49C3-8173-85BE923BE825}" type="datetimeFigureOut">
              <a:rPr lang="en-US" smtClean="0">
                <a:solidFill>
                  <a:srgbClr val="A63212"/>
                </a:solidFill>
              </a:rPr>
              <a:pPr/>
              <a:t>7/23/2018</a:t>
            </a:fld>
            <a:endParaRPr lang="en-US" dirty="0">
              <a:solidFill>
                <a:srgbClr val="A63212"/>
              </a:solidFill>
            </a:endParaRPr>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solidFill>
                <a:srgbClr val="4E66B2">
                  <a:lumMod val="50000"/>
                </a:srgbClr>
              </a:solidFill>
            </a:endParaRPr>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418707A7-55E6-43B2-AA32-ECC1D3EA91B3}" type="slidenum">
              <a:rPr lang="en-US" smtClean="0">
                <a:solidFill>
                  <a:srgbClr val="A63212">
                    <a:lumMod val="75000"/>
                  </a:srgbClr>
                </a:solidFill>
              </a:rPr>
              <a:pPr/>
              <a:t>‹#›</a:t>
            </a:fld>
            <a:endParaRPr lang="en-US" dirty="0">
              <a:solidFill>
                <a:srgbClr val="A63212">
                  <a:lumMod val="75000"/>
                </a:srgbClr>
              </a:solidFill>
            </a:endParaRPr>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extLst>
      <p:ext uri="{BB962C8B-B14F-4D97-AF65-F5344CB8AC3E}">
        <p14:creationId xmlns:p14="http://schemas.microsoft.com/office/powerpoint/2010/main" val="2179440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980BFF-2B7B-49C3-8173-85BE923BE825}" type="datetimeFigureOut">
              <a:rPr lang="en-US" smtClean="0">
                <a:solidFill>
                  <a:prstClr val="black">
                    <a:lumMod val="50000"/>
                    <a:lumOff val="50000"/>
                  </a:prstClr>
                </a:solidFill>
              </a:rPr>
              <a:pPr/>
              <a:t>7/23/2018</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18707A7-55E6-43B2-AA32-ECC1D3EA91B3}"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4073201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980BFF-2B7B-49C3-8173-85BE923BE825}" type="datetimeFigureOut">
              <a:rPr lang="en-US" smtClean="0">
                <a:solidFill>
                  <a:prstClr val="black">
                    <a:lumMod val="50000"/>
                    <a:lumOff val="50000"/>
                  </a:prstClr>
                </a:solidFill>
              </a:rPr>
              <a:pPr/>
              <a:t>7/23/2018</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18707A7-55E6-43B2-AA32-ECC1D3EA91B3}"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666006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8980BFF-2B7B-49C3-8173-85BE923BE825}" type="datetimeFigureOut">
              <a:rPr lang="en-US" smtClean="0">
                <a:solidFill>
                  <a:prstClr val="black">
                    <a:lumMod val="50000"/>
                    <a:lumOff val="50000"/>
                  </a:prstClr>
                </a:solidFill>
              </a:rPr>
              <a:pPr/>
              <a:t>7/23/2018</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418707A7-55E6-43B2-AA32-ECC1D3EA91B3}"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0324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8980BFF-2B7B-49C3-8173-85BE923BE825}" type="datetimeFigureOut">
              <a:rPr lang="en-US" smtClean="0">
                <a:solidFill>
                  <a:prstClr val="black">
                    <a:lumMod val="50000"/>
                    <a:lumOff val="50000"/>
                  </a:prstClr>
                </a:solidFill>
              </a:rPr>
              <a:pPr/>
              <a:t>7/23/2018</a:t>
            </a:fld>
            <a:endParaRPr lang="en-US"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418707A7-55E6-43B2-AA32-ECC1D3EA91B3}"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54685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980BFF-2B7B-49C3-8173-85BE923BE825}" type="datetimeFigureOut">
              <a:rPr lang="en-US" smtClean="0">
                <a:solidFill>
                  <a:prstClr val="black">
                    <a:lumMod val="50000"/>
                    <a:lumOff val="50000"/>
                  </a:prstClr>
                </a:solidFill>
              </a:rPr>
              <a:pPr/>
              <a:t>7/23/2018</a:t>
            </a:fld>
            <a:endParaRPr lang="en-US" dirty="0">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418707A7-55E6-43B2-AA32-ECC1D3EA91B3}"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1466900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980BFF-2B7B-49C3-8173-85BE923BE825}" type="datetimeFigureOut">
              <a:rPr lang="en-US" smtClean="0">
                <a:solidFill>
                  <a:prstClr val="black">
                    <a:lumMod val="50000"/>
                    <a:lumOff val="50000"/>
                  </a:prstClr>
                </a:solidFill>
              </a:rPr>
              <a:pPr/>
              <a:t>7/23/2018</a:t>
            </a:fld>
            <a:endParaRPr lang="en-US" dirty="0">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418707A7-55E6-43B2-AA32-ECC1D3EA91B3}"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16900070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980BFF-2B7B-49C3-8173-85BE923BE825}" type="datetimeFigureOut">
              <a:rPr lang="en-US" smtClean="0">
                <a:solidFill>
                  <a:prstClr val="black">
                    <a:lumMod val="50000"/>
                    <a:lumOff val="50000"/>
                  </a:prstClr>
                </a:solidFill>
              </a:rPr>
              <a:pPr/>
              <a:t>7/23/2018</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418707A7-55E6-43B2-AA32-ECC1D3EA91B3}"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1957889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B2E955-1FCD-504A-A4D9-17915D554538}" type="datetimeFigureOut">
              <a:rPr lang="en-US" smtClean="0"/>
              <a:pPr/>
              <a:t>7/23/2018</a:t>
            </a:fld>
            <a:endParaRPr lang="en-US" dirty="0"/>
          </a:p>
        </p:txBody>
      </p:sp>
      <p:sp>
        <p:nvSpPr>
          <p:cNvPr id="9" name="Slide Number Placeholder 8"/>
          <p:cNvSpPr>
            <a:spLocks noGrp="1"/>
          </p:cNvSpPr>
          <p:nvPr>
            <p:ph type="sldNum" sz="quarter" idx="12"/>
          </p:nvPr>
        </p:nvSpPr>
        <p:spPr/>
        <p:txBody>
          <a:bodyPr/>
          <a:lstStyle/>
          <a:p>
            <a:fld id="{CFBA6597-D7DA-DC49-90B6-6291F05CD5D3}" type="slidenum">
              <a:rPr lang="en-US" smtClean="0"/>
              <a:pPr/>
              <a:t>‹#›</a:t>
            </a:fld>
            <a:endParaRPr lang="en-US" dirty="0"/>
          </a:p>
        </p:txBody>
      </p:sp>
    </p:spTree>
    <p:extLst>
      <p:ext uri="{BB962C8B-B14F-4D97-AF65-F5344CB8AC3E}">
        <p14:creationId xmlns:p14="http://schemas.microsoft.com/office/powerpoint/2010/main" val="20468131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980BFF-2B7B-49C3-8173-85BE923BE825}" type="datetimeFigureOut">
              <a:rPr lang="en-US" smtClean="0">
                <a:solidFill>
                  <a:prstClr val="black">
                    <a:lumMod val="50000"/>
                    <a:lumOff val="50000"/>
                  </a:prstClr>
                </a:solidFill>
              </a:rPr>
              <a:pPr/>
              <a:t>7/23/2018</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418707A7-55E6-43B2-AA32-ECC1D3EA91B3}"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9788985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980BFF-2B7B-49C3-8173-85BE923BE825}" type="datetimeFigureOut">
              <a:rPr lang="en-US" smtClean="0">
                <a:solidFill>
                  <a:prstClr val="black">
                    <a:lumMod val="50000"/>
                    <a:lumOff val="50000"/>
                  </a:prstClr>
                </a:solidFill>
              </a:rPr>
              <a:pPr/>
              <a:t>7/23/2018</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18707A7-55E6-43B2-AA32-ECC1D3EA91B3}"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1538199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980BFF-2B7B-49C3-8173-85BE923BE825}" type="datetimeFigureOut">
              <a:rPr lang="en-US" smtClean="0">
                <a:solidFill>
                  <a:prstClr val="black">
                    <a:lumMod val="50000"/>
                    <a:lumOff val="50000"/>
                  </a:prstClr>
                </a:solidFill>
              </a:rPr>
              <a:pPr/>
              <a:t>7/23/2018</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18707A7-55E6-43B2-AA32-ECC1D3EA91B3}"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2403867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B2E955-1FCD-504A-A4D9-17915D554538}" type="datetimeFigureOut">
              <a:rPr lang="en-US" smtClean="0"/>
              <a:t>7/23/2018</a:t>
            </a:fld>
            <a:endParaRPr lang="en-US" dirty="0"/>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dirty="0"/>
          </a:p>
        </p:txBody>
      </p:sp>
    </p:spTree>
    <p:extLst>
      <p:ext uri="{BB962C8B-B14F-4D97-AF65-F5344CB8AC3E}">
        <p14:creationId xmlns:p14="http://schemas.microsoft.com/office/powerpoint/2010/main" val="10429536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7/23/2018</a:t>
            </a:fld>
            <a:endParaRPr lang="en-US" dirty="0"/>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dirty="0"/>
          </a:p>
        </p:txBody>
      </p:sp>
    </p:spTree>
    <p:extLst>
      <p:ext uri="{BB962C8B-B14F-4D97-AF65-F5344CB8AC3E}">
        <p14:creationId xmlns:p14="http://schemas.microsoft.com/office/powerpoint/2010/main" val="396220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92D18-63B6-44F5-AE74-BC544BB4EBF1}" type="datetimeFigureOut">
              <a:rPr lang="en-US" smtClean="0"/>
              <a:t>7/23/2018</a:t>
            </a:fld>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ACE6E6B-84A7-4FDC-8751-A72D9792C8F4}" type="slidenum">
              <a:rPr lang="en-US" smtClean="0"/>
              <a:t>‹#›</a:t>
            </a:fld>
            <a:endParaRPr lang="en-US" dirty="0"/>
          </a:p>
        </p:txBody>
      </p:sp>
    </p:spTree>
    <p:extLst>
      <p:ext uri="{BB962C8B-B14F-4D97-AF65-F5344CB8AC3E}">
        <p14:creationId xmlns:p14="http://schemas.microsoft.com/office/powerpoint/2010/main" val="22421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693056" y="1369786"/>
            <a:ext cx="7993741" cy="589641"/>
          </a:xfrm>
        </p:spPr>
        <p:txBody>
          <a:bodyPr>
            <a:noAutofit/>
          </a:bodyPr>
          <a:lstStyle>
            <a:lvl1pPr>
              <a:defRPr sz="2400" cap="all">
                <a:solidFill>
                  <a:schemeClr val="accent3"/>
                </a:solidFill>
              </a:defRPr>
            </a:lvl1pPr>
            <a:lvl2pPr>
              <a:defRPr sz="2400">
                <a:solidFill>
                  <a:schemeClr val="accent2">
                    <a:lumMod val="20000"/>
                    <a:lumOff val="80000"/>
                  </a:schemeClr>
                </a:solidFill>
              </a:defRPr>
            </a:lvl2pPr>
            <a:lvl3pPr>
              <a:defRPr sz="2400">
                <a:solidFill>
                  <a:schemeClr val="accent2">
                    <a:lumMod val="20000"/>
                    <a:lumOff val="80000"/>
                  </a:schemeClr>
                </a:solidFill>
              </a:defRPr>
            </a:lvl3pPr>
            <a:lvl4pPr>
              <a:defRPr sz="2400">
                <a:solidFill>
                  <a:schemeClr val="accent2">
                    <a:lumMod val="20000"/>
                    <a:lumOff val="80000"/>
                  </a:schemeClr>
                </a:solidFill>
              </a:defRPr>
            </a:lvl4pPr>
            <a:lvl5pPr>
              <a:defRPr sz="2400">
                <a:solidFill>
                  <a:schemeClr val="accent2">
                    <a:lumMod val="20000"/>
                    <a:lumOff val="80000"/>
                  </a:schemeClr>
                </a:solidFill>
              </a:defRPr>
            </a:lvl5pPr>
          </a:lstStyle>
          <a:p>
            <a:pPr lvl="0"/>
            <a:r>
              <a:rPr lang="en-US" dirty="0" smtClean="0"/>
              <a:t>Click to edit Master text styles</a:t>
            </a:r>
            <a:endParaRPr lang="en-US" dirty="0"/>
          </a:p>
        </p:txBody>
      </p:sp>
      <p:sp>
        <p:nvSpPr>
          <p:cNvPr id="3" name="Content Placeholder 2"/>
          <p:cNvSpPr>
            <a:spLocks noGrp="1"/>
          </p:cNvSpPr>
          <p:nvPr>
            <p:ph idx="1"/>
          </p:nvPr>
        </p:nvSpPr>
        <p:spPr/>
        <p:txBody>
          <a:bodyPr/>
          <a:lstStyle>
            <a:lvl1pPr marL="285750" indent="-285750">
              <a:buClr>
                <a:schemeClr val="tx1">
                  <a:lumMod val="75000"/>
                </a:schemeClr>
              </a:buClr>
              <a:buSzPct val="100000"/>
              <a:buFont typeface="Wingdings" panose="05000000000000000000" pitchFamily="2" charset="2"/>
              <a:buChar char="§"/>
              <a:defRPr/>
            </a:lvl1pPr>
            <a:lvl2pPr marL="571500" indent="-227013">
              <a:buFont typeface="Wingdings" panose="05000000000000000000" pitchFamily="2" charset="2"/>
              <a:buChar char="§"/>
              <a:defRPr/>
            </a:lvl2pPr>
            <a:lvl3pPr marL="915988" indent="-227013">
              <a:buFont typeface="Wingdings" panose="05000000000000000000" pitchFamily="2" charset="2"/>
              <a:buChar char="§"/>
              <a:defRPr/>
            </a:lvl3pPr>
            <a:lvl4pPr marL="1260475" indent="-234950">
              <a:buFont typeface="Wingdings" panose="05000000000000000000" pitchFamily="2" charset="2"/>
              <a:buChar char="§"/>
              <a:defRPr/>
            </a:lvl4pPr>
            <a:lvl5pPr marL="1597025" indent="-227013">
              <a:buFont typeface="Wingdings" panose="05000000000000000000"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A77040FC-76D0-40A7-80ED-6853DC546DE4}" type="datetime1">
              <a:rPr lang="en-US" smtClean="0"/>
              <a:t>7/23/2018</a:t>
            </a:fld>
            <a:endParaRPr lang="en-US" dirty="0"/>
          </a:p>
        </p:txBody>
      </p:sp>
      <p:sp>
        <p:nvSpPr>
          <p:cNvPr id="6" name="Slide Number Placeholder 5"/>
          <p:cNvSpPr>
            <a:spLocks noGrp="1"/>
          </p:cNvSpPr>
          <p:nvPr>
            <p:ph type="sldNum" sz="quarter" idx="15"/>
          </p:nvPr>
        </p:nvSpPr>
        <p:spPr/>
        <p:txBody>
          <a:bodyPr/>
          <a:lstStyle>
            <a:lvl1pPr>
              <a:defRPr smtClean="0"/>
            </a:lvl1pPr>
          </a:lstStyle>
          <a:p>
            <a:pPr>
              <a:defRPr/>
            </a:pPr>
            <a:fld id="{EAD717D9-FCE0-4861-9B5C-B156F252FE81}" type="slidenum">
              <a:rPr lang="en-US" altLang="en-US"/>
              <a:pPr>
                <a:defRPr/>
              </a:pPr>
              <a:t>‹#›</a:t>
            </a:fld>
            <a:endParaRPr lang="en-US" altLang="en-US" dirty="0"/>
          </a:p>
        </p:txBody>
      </p:sp>
    </p:spTree>
    <p:extLst>
      <p:ext uri="{BB962C8B-B14F-4D97-AF65-F5344CB8AC3E}">
        <p14:creationId xmlns:p14="http://schemas.microsoft.com/office/powerpoint/2010/main" val="387591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t>7/23/2018</a:t>
            </a:fld>
            <a:endParaRPr lang="en-US" dirty="0"/>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dirty="0"/>
          </a:p>
        </p:txBody>
      </p:sp>
      <p:sp>
        <p:nvSpPr>
          <p:cNvPr id="8" name="Text Placeholder 7"/>
          <p:cNvSpPr>
            <a:spLocks noGrp="1"/>
          </p:cNvSpPr>
          <p:nvPr>
            <p:ph type="body" sz="quarter" idx="13"/>
          </p:nvPr>
        </p:nvSpPr>
        <p:spPr>
          <a:xfrm>
            <a:off x="693056" y="1369786"/>
            <a:ext cx="7993741" cy="589641"/>
          </a:xfrm>
        </p:spPr>
        <p:txBody>
          <a:bodyPr>
            <a:noAutofit/>
          </a:bodyPr>
          <a:lstStyle>
            <a:lvl1pPr>
              <a:buFontTx/>
              <a:buNone/>
              <a:defRPr sz="2400" cap="all">
                <a:solidFill>
                  <a:schemeClr val="accent2"/>
                </a:solidFill>
              </a:defRPr>
            </a:lvl1pPr>
            <a:lvl2pPr marL="344487" indent="0">
              <a:buFontTx/>
              <a:buNone/>
              <a:defRPr sz="2400">
                <a:solidFill>
                  <a:schemeClr val="accent2">
                    <a:lumMod val="20000"/>
                    <a:lumOff val="80000"/>
                  </a:schemeClr>
                </a:solidFill>
              </a:defRPr>
            </a:lvl2pPr>
            <a:lvl3pPr marL="688975" indent="0">
              <a:buFontTx/>
              <a:buNone/>
              <a:defRPr sz="2400">
                <a:solidFill>
                  <a:schemeClr val="accent2">
                    <a:lumMod val="20000"/>
                    <a:lumOff val="80000"/>
                  </a:schemeClr>
                </a:solidFill>
              </a:defRPr>
            </a:lvl3pPr>
            <a:lvl4pPr marL="1025525" indent="0">
              <a:buFontTx/>
              <a:buNone/>
              <a:defRPr sz="2400">
                <a:solidFill>
                  <a:schemeClr val="accent2">
                    <a:lumMod val="20000"/>
                    <a:lumOff val="80000"/>
                  </a:schemeClr>
                </a:solidFill>
              </a:defRPr>
            </a:lvl4pPr>
            <a:lvl5pPr marL="1370013" indent="0">
              <a:buFontTx/>
              <a:buNone/>
              <a:defRPr sz="2400">
                <a:solidFill>
                  <a:schemeClr val="accent2">
                    <a:lumMod val="20000"/>
                    <a:lumOff val="80000"/>
                  </a:schemeClr>
                </a:solidFill>
              </a:defRPr>
            </a:lvl5pPr>
          </a:lstStyle>
          <a:p>
            <a:pPr lvl="0"/>
            <a:r>
              <a:rPr lang="en-US" dirty="0" smtClean="0"/>
              <a:t>Click to edit Master text styles</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87900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B2E955-1FCD-504A-A4D9-17915D554538}" type="datetimeFigureOut">
              <a:rPr lang="en-US" smtClean="0"/>
              <a:t>7/23/2018</a:t>
            </a:fld>
            <a:endParaRPr lang="en-US" dirty="0"/>
          </a:p>
        </p:txBody>
      </p:sp>
      <p:sp>
        <p:nvSpPr>
          <p:cNvPr id="9" name="Slide Number Placeholder 8"/>
          <p:cNvSpPr>
            <a:spLocks noGrp="1"/>
          </p:cNvSpPr>
          <p:nvPr>
            <p:ph type="sldNum" sz="quarter" idx="12"/>
          </p:nvPr>
        </p:nvSpPr>
        <p:spPr/>
        <p:txBody>
          <a:bodyPr/>
          <a:lstStyle/>
          <a:p>
            <a:fld id="{CFBA6597-D7DA-DC49-90B6-6291F05CD5D3}" type="slidenum">
              <a:rPr lang="en-US" smtClean="0"/>
              <a:t>‹#›</a:t>
            </a:fld>
            <a:endParaRPr lang="en-US" dirty="0"/>
          </a:p>
        </p:txBody>
      </p:sp>
    </p:spTree>
    <p:extLst>
      <p:ext uri="{BB962C8B-B14F-4D97-AF65-F5344CB8AC3E}">
        <p14:creationId xmlns:p14="http://schemas.microsoft.com/office/powerpoint/2010/main" val="207653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9.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269002"/>
            <a:ext cx="5326743" cy="741362"/>
          </a:xfrm>
          <a:prstGeom prst="rect">
            <a:avLst/>
          </a:prstGeom>
        </p:spPr>
        <p:txBody>
          <a:bodyPr vert="horz" lIns="0" tIns="0" rIns="0" bIns="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7/23/2018</a:t>
            </a:fld>
            <a:endParaRPr lang="en-US" dirty="0"/>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dirty="0"/>
          </a:p>
        </p:txBody>
      </p:sp>
      <p:sp>
        <p:nvSpPr>
          <p:cNvPr id="14" name="Footer Placeholder 1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29635026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52" r:id="rId6"/>
    <p:sldLayoutId id="2147483753" r:id="rId7"/>
  </p:sldLayoutIdLst>
  <p:timing>
    <p:tnLst>
      <p:par>
        <p:cTn id="1" dur="indefinite" restart="never" nodeType="tmRoot"/>
      </p:par>
    </p:tnLst>
  </p:timing>
  <p:txStyles>
    <p:title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169221"/>
            <a:ext cx="5715000" cy="741362"/>
          </a:xfrm>
          <a:prstGeom prst="rect">
            <a:avLst/>
          </a:prstGeom>
        </p:spPr>
        <p:txBody>
          <a:bodyPr vert="horz" lIns="0" tIns="0" rIns="0" bIns="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7/23/2018</a:t>
            </a:fld>
            <a:endParaRPr lang="en-US" dirty="0"/>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dirty="0"/>
          </a:p>
        </p:txBody>
      </p:sp>
    </p:spTree>
    <p:extLst>
      <p:ext uri="{BB962C8B-B14F-4D97-AF65-F5344CB8AC3E}">
        <p14:creationId xmlns:p14="http://schemas.microsoft.com/office/powerpoint/2010/main" val="72244715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725" r:id="rId5"/>
    <p:sldLayoutId id="2147483750" r:id="rId6"/>
    <p:sldLayoutId id="2147483751" r:id="rId7"/>
  </p:sldLayoutIdLst>
  <p:timing>
    <p:tnLst>
      <p:par>
        <p:cTn id="1" dur="indefinite" restart="never" nodeType="tmRoot"/>
      </p:par>
    </p:tnLst>
  </p:timing>
  <p:txStyles>
    <p:title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291088"/>
            <a:ext cx="4831443" cy="741362"/>
          </a:xfrm>
          <a:prstGeom prst="rect">
            <a:avLst/>
          </a:prstGeom>
        </p:spPr>
        <p:txBody>
          <a:bodyPr vert="horz" lIns="0" tIns="0" rIns="0" bIns="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7/23/2018</a:t>
            </a:fld>
            <a:endParaRPr lang="en-US" dirty="0"/>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dirty="0"/>
          </a:p>
        </p:txBody>
      </p:sp>
    </p:spTree>
    <p:extLst>
      <p:ext uri="{BB962C8B-B14F-4D97-AF65-F5344CB8AC3E}">
        <p14:creationId xmlns:p14="http://schemas.microsoft.com/office/powerpoint/2010/main" val="288668044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timing>
    <p:tnLst>
      <p:par>
        <p:cTn id="1" dur="indefinite" restart="never" nodeType="tmRoot"/>
      </p:par>
    </p:tnLst>
  </p:timing>
  <p:txStyles>
    <p:titleStyle>
      <a:lvl1pPr algn="l" defTabSz="457200" rtl="0" eaLnBrk="1" latinLnBrk="0" hangingPunct="1">
        <a:lnSpc>
          <a:spcPct val="90000"/>
        </a:lnSpc>
        <a:spcBef>
          <a:spcPct val="0"/>
        </a:spcBef>
        <a:buNone/>
        <a:defRPr sz="2800" b="1"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557" y="269002"/>
            <a:ext cx="7041240" cy="741362"/>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45556" y="1732643"/>
            <a:ext cx="7041241" cy="42545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645555" y="6356350"/>
            <a:ext cx="1710874"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7/23/2018</a:t>
            </a:fld>
            <a:endParaRPr lang="en-US" dirty="0"/>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dirty="0"/>
          </a:p>
        </p:txBody>
      </p:sp>
    </p:spTree>
    <p:extLst>
      <p:ext uri="{BB962C8B-B14F-4D97-AF65-F5344CB8AC3E}">
        <p14:creationId xmlns:p14="http://schemas.microsoft.com/office/powerpoint/2010/main" val="3116210396"/>
      </p:ext>
    </p:extLst>
  </p:cSld>
  <p:clrMap bg1="lt1" tx1="dk1" bg2="lt2" tx2="dk2" accent1="accent1" accent2="accent2" accent3="accent3" accent4="accent4" accent5="accent5" accent6="accent6" hlink="hlink" folHlink="folHlink"/>
  <p:sldLayoutIdLst>
    <p:sldLayoutId id="2147483670" r:id="rId1"/>
    <p:sldLayoutId id="2147483672" r:id="rId2"/>
    <p:sldLayoutId id="2147483673" r:id="rId3"/>
  </p:sldLayoutIdLst>
  <p:timing>
    <p:tnLst>
      <p:par>
        <p:cTn id="1" dur="indefinite" restart="never" nodeType="tmRoot"/>
      </p:par>
    </p:tnLst>
  </p:timing>
  <p:txStyles>
    <p:titleStyle>
      <a:lvl1pPr algn="l" defTabSz="457200" rtl="0" eaLnBrk="1" latinLnBrk="0" hangingPunct="1">
        <a:lnSpc>
          <a:spcPct val="90000"/>
        </a:lnSpc>
        <a:spcBef>
          <a:spcPct val="0"/>
        </a:spcBef>
        <a:buNone/>
        <a:defRPr sz="2800" b="1" i="0" kern="1200" cap="all" baseline="0">
          <a:solidFill>
            <a:schemeClr val="accent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8600"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8600"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4">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pPr defTabSz="914400"/>
            <a:fld id="{18980BFF-2B7B-49C3-8173-85BE923BE825}" type="datetimeFigureOut">
              <a:rPr lang="en-US" smtClean="0">
                <a:solidFill>
                  <a:prstClr val="black">
                    <a:lumMod val="50000"/>
                    <a:lumOff val="50000"/>
                  </a:prstClr>
                </a:solidFill>
              </a:rPr>
              <a:pPr defTabSz="914400"/>
              <a:t>7/23/2018</a:t>
            </a:fld>
            <a:endParaRPr lang="en-US" dirty="0">
              <a:solidFill>
                <a:prstClr val="black">
                  <a:lumMod val="50000"/>
                  <a:lumOff val="50000"/>
                </a:prstClr>
              </a:solidFill>
            </a:endParaRPr>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pPr defTabSz="914400"/>
            <a:endParaRPr lang="en-US" dirty="0">
              <a:solidFill>
                <a:prstClr val="black">
                  <a:lumMod val="50000"/>
                  <a:lumOff val="50000"/>
                </a:prstClr>
              </a:solidFill>
            </a:endParaRPr>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pPr defTabSz="914400"/>
            <a:fld id="{418707A7-55E6-43B2-AA32-ECC1D3EA91B3}" type="slidenum">
              <a:rPr lang="en-US" smtClean="0">
                <a:solidFill>
                  <a:prstClr val="black">
                    <a:lumMod val="50000"/>
                    <a:lumOff val="50000"/>
                  </a:prstClr>
                </a:solidFill>
              </a:rPr>
              <a:pPr defTabSz="914400"/>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39655026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sandiegocounty.gov/content/sdc/hhsa/programs/bhs/technical_resource_library.html" TargetMode="External"/><Relationship Id="rId1" Type="http://schemas.openxmlformats.org/officeDocument/2006/relationships/slideLayout" Target="../slideLayouts/slideLayout23.xml"/><Relationship Id="rId5" Type="http://schemas.openxmlformats.org/officeDocument/2006/relationships/image" Target="../media/image43.jpeg"/><Relationship Id="rId4" Type="http://schemas.openxmlformats.org/officeDocument/2006/relationships/image" Target="../media/image54.png"/></Relationships>
</file>

<file path=ppt/slides/_rels/slide101.xml.rels><?xml version="1.0" encoding="UTF-8" standalone="yes"?>
<Relationships xmlns="http://schemas.openxmlformats.org/package/2006/relationships"><Relationship Id="rId3" Type="http://schemas.openxmlformats.org/officeDocument/2006/relationships/hyperlink" Target="mailto:Elizabeth.miles@sdcounty.ca.gov" TargetMode="External"/><Relationship Id="rId2" Type="http://schemas.openxmlformats.org/officeDocument/2006/relationships/hyperlink" Target="mailto:BHSQIPIT@sdcounty.ca.gov" TargetMode="External"/><Relationship Id="rId1" Type="http://schemas.openxmlformats.org/officeDocument/2006/relationships/slideLayout" Target="../slideLayouts/slideLayout23.xml"/><Relationship Id="rId4" Type="http://schemas.openxmlformats.org/officeDocument/2006/relationships/image" Target="../media/image55.jpg"/></Relationships>
</file>

<file path=ppt/slides/_rels/slide10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commerciallaw.wikispaces.com/MMP+and+Business" TargetMode="External"/><Relationship Id="rId4" Type="http://schemas.openxmlformats.org/officeDocument/2006/relationships/image" Target="../media/image57.jpg"/></Relationships>
</file>

<file path=ppt/slides/_rels/slide103.xml.rels><?xml version="1.0" encoding="UTF-8" standalone="yes"?>
<Relationships xmlns="http://schemas.openxmlformats.org/package/2006/relationships"><Relationship Id="rId3" Type="http://schemas.openxmlformats.org/officeDocument/2006/relationships/hyperlink" Target="https://knightingale.wordpress.com/tag/comic-strip/" TargetMode="External"/><Relationship Id="rId2" Type="http://schemas.openxmlformats.org/officeDocument/2006/relationships/image" Target="../media/image58.gif"/><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hyperlink" Target="http://www.coetail.com/mschristymartin/2015/02/12/out-on-a-limb/" TargetMode="External"/><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hyperlink" Target="http://www.mezzacotta.net/garfield/?comic=943" TargetMode="External"/><Relationship Id="rId2" Type="http://schemas.openxmlformats.org/officeDocument/2006/relationships/image" Target="../media/image60.gif"/><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hyperlink" Target="https://meprice.wikispaces.com/Process+and+Maintain+Workplace+Information" TargetMode="External"/><Relationship Id="rId2" Type="http://schemas.openxmlformats.org/officeDocument/2006/relationships/image" Target="../media/image61.gif"/><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hyperlink" Target="https://www.optumsandiego.com/content/sandiego/en/asj.html" TargetMode="Externa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mailto:QIMatters.HHSA@sdcounty.ca.gov" TargetMode="Externa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hyperlink" Target="http://stats.stackexchange.com/questions/726/famous-statistical-quotations" TargetMode="External"/><Relationship Id="rId2" Type="http://schemas.openxmlformats.org/officeDocument/2006/relationships/image" Target="../media/image63.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http://cs205sp14.wikidot.com/humor-and-pop-culture" TargetMode="External"/></Relationships>
</file>

<file path=ppt/slides/_rels/slide11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2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23.emf"/></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image" Target="../media/image24.emf"/></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5.xml"/><Relationship Id="rId1" Type="http://schemas.openxmlformats.org/officeDocument/2006/relationships/vmlDrawing" Target="../drawings/vmlDrawing5.vml"/><Relationship Id="rId4" Type="http://schemas.openxmlformats.org/officeDocument/2006/relationships/image" Target="../media/image25.emf"/></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5.xml"/><Relationship Id="rId1" Type="http://schemas.openxmlformats.org/officeDocument/2006/relationships/vmlDrawing" Target="../drawings/vmlDrawing6.vml"/><Relationship Id="rId4" Type="http://schemas.openxmlformats.org/officeDocument/2006/relationships/image" Target="../media/image26.emf"/></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5.xml"/><Relationship Id="rId1" Type="http://schemas.openxmlformats.org/officeDocument/2006/relationships/vmlDrawing" Target="../drawings/vmlDrawing7.vml"/><Relationship Id="rId4" Type="http://schemas.openxmlformats.org/officeDocument/2006/relationships/image" Target="../media/image27.emf"/></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5.xml"/><Relationship Id="rId1" Type="http://schemas.openxmlformats.org/officeDocument/2006/relationships/vmlDrawing" Target="../drawings/vmlDrawing8.vml"/><Relationship Id="rId4" Type="http://schemas.openxmlformats.org/officeDocument/2006/relationships/image" Target="../media/image28.emf"/></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5.xml"/><Relationship Id="rId1" Type="http://schemas.openxmlformats.org/officeDocument/2006/relationships/vmlDrawing" Target="../drawings/vmlDrawing9.vml"/><Relationship Id="rId4" Type="http://schemas.openxmlformats.org/officeDocument/2006/relationships/image" Target="../media/image29.emf"/></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5.xml"/><Relationship Id="rId1" Type="http://schemas.openxmlformats.org/officeDocument/2006/relationships/vmlDrawing" Target="../drawings/vmlDrawing10.vml"/><Relationship Id="rId4" Type="http://schemas.openxmlformats.org/officeDocument/2006/relationships/image" Target="../media/image30.emf"/></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slideLayout" Target="../slideLayouts/slideLayout5.xml"/><Relationship Id="rId1" Type="http://schemas.openxmlformats.org/officeDocument/2006/relationships/vmlDrawing" Target="../drawings/vmlDrawing11.vml"/><Relationship Id="rId4" Type="http://schemas.openxmlformats.org/officeDocument/2006/relationships/image" Target="../media/image31.emf"/></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openxmlformats.org/officeDocument/2006/relationships/slideLayout" Target="../slideLayouts/slideLayout5.xml"/><Relationship Id="rId1" Type="http://schemas.openxmlformats.org/officeDocument/2006/relationships/vmlDrawing" Target="../drawings/vmlDrawing12.vml"/><Relationship Id="rId4" Type="http://schemas.openxmlformats.org/officeDocument/2006/relationships/image" Target="../media/image3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hyperlink" Target="https://www.sandiegocounty.gov/content/sdc/hhsa/hhsa-privdb-landing.html" TargetMode="Externa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42.jpeg"/><Relationship Id="rId5" Type="http://schemas.openxmlformats.org/officeDocument/2006/relationships/image" Target="../media/image41.jpg"/><Relationship Id="rId4" Type="http://schemas.openxmlformats.org/officeDocument/2006/relationships/image" Target="../media/image40.jpg"/></Relationships>
</file>

<file path=ppt/slides/_rels/slide8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4.gif"/><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3.jpeg"/><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3.jpeg"/><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jpeg"/><Relationship Id="rId1" Type="http://schemas.openxmlformats.org/officeDocument/2006/relationships/slideLayout" Target="../slideLayouts/slideLayout23.xml"/></Relationships>
</file>

<file path=ppt/slides/_rels/slide9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50.png"/><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3.xml"/></Relationships>
</file>

<file path=ppt/slides/_rels/slide9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51.jpeg"/><Relationship Id="rId1" Type="http://schemas.openxmlformats.org/officeDocument/2006/relationships/slideLayout" Target="../slideLayouts/slideLayout23.xml"/></Relationships>
</file>

<file path=ppt/slides/_rels/slide9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52.jpg"/><Relationship Id="rId1" Type="http://schemas.openxmlformats.org/officeDocument/2006/relationships/slideLayout" Target="../slideLayouts/slideLayout23.xml"/></Relationships>
</file>

<file path=ppt/slides/_rels/slide9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3.xml"/><Relationship Id="rId4" Type="http://schemas.openxmlformats.org/officeDocument/2006/relationships/image" Target="../media/image43.jpeg"/></Relationships>
</file>

<file path=ppt/slides/_rels/slide9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3.xml"/></Relationships>
</file>

<file path=ppt/slides/_rels/slide9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b="1" spc="310" dirty="0" smtClean="0"/>
              <a:t>Quality improvement </a:t>
            </a:r>
            <a:br>
              <a:rPr lang="en-US" b="1" spc="310" dirty="0" smtClean="0"/>
            </a:br>
            <a:r>
              <a:rPr lang="en-US" b="1" spc="310" dirty="0" smtClean="0"/>
              <a:t>annual forum</a:t>
            </a:r>
            <a:br>
              <a:rPr lang="en-US" b="1" spc="310" dirty="0" smtClean="0"/>
            </a:br>
            <a:r>
              <a:rPr lang="en-US" sz="1800" spc="310" dirty="0" smtClean="0"/>
              <a:t>July 25, 2018</a:t>
            </a:r>
            <a:br>
              <a:rPr lang="en-US" sz="1800" spc="310" dirty="0" smtClean="0"/>
            </a:br>
            <a:endParaRPr lang="en-US" sz="1800" spc="310" dirty="0"/>
          </a:p>
        </p:txBody>
      </p:sp>
      <p:sp>
        <p:nvSpPr>
          <p:cNvPr id="5" name="Subtitle 4"/>
          <p:cNvSpPr>
            <a:spLocks noGrp="1"/>
          </p:cNvSpPr>
          <p:nvPr>
            <p:ph type="subTitle" idx="1"/>
          </p:nvPr>
        </p:nvSpPr>
        <p:spPr/>
        <p:txBody>
          <a:bodyPr/>
          <a:lstStyle/>
          <a:p>
            <a:r>
              <a:rPr lang="en-US" dirty="0" smtClean="0"/>
              <a:t> Welcome and </a:t>
            </a:r>
          </a:p>
          <a:p>
            <a:r>
              <a:rPr lang="en-US" dirty="0" smtClean="0"/>
              <a:t>Thank You for all your Great Work!</a:t>
            </a:r>
            <a:endParaRPr lang="en-US" dirty="0"/>
          </a:p>
        </p:txBody>
      </p:sp>
    </p:spTree>
    <p:extLst>
      <p:ext uri="{BB962C8B-B14F-4D97-AF65-F5344CB8AC3E}">
        <p14:creationId xmlns:p14="http://schemas.microsoft.com/office/powerpoint/2010/main" val="33725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39" y="145526"/>
            <a:ext cx="6080066" cy="741362"/>
          </a:xfrm>
        </p:spPr>
        <p:txBody>
          <a:bodyPr/>
          <a:lstStyle/>
          <a:p>
            <a:r>
              <a:rPr lang="en-US" sz="3200" b="1" dirty="0" smtClean="0"/>
              <a:t>Implementation efforts </a:t>
            </a:r>
            <a:endParaRPr lang="en-US" sz="3200" b="1" dirty="0"/>
          </a:p>
        </p:txBody>
      </p:sp>
      <p:sp>
        <p:nvSpPr>
          <p:cNvPr id="5" name="Content Placeholder 2"/>
          <p:cNvSpPr>
            <a:spLocks noGrp="1"/>
          </p:cNvSpPr>
          <p:nvPr>
            <p:ph idx="1"/>
          </p:nvPr>
        </p:nvSpPr>
        <p:spPr>
          <a:xfrm>
            <a:off x="663933" y="1547560"/>
            <a:ext cx="8037582" cy="4286710"/>
          </a:xfrm>
        </p:spPr>
        <p:txBody>
          <a:bodyPr>
            <a:normAutofit fontScale="77500" lnSpcReduction="20000"/>
          </a:bodyPr>
          <a:lstStyle/>
          <a:p>
            <a:r>
              <a:rPr lang="en-US" sz="2800" dirty="0" smtClean="0"/>
              <a:t>Managed Care Rule Implementation </a:t>
            </a:r>
          </a:p>
          <a:p>
            <a:pPr lvl="1"/>
            <a:r>
              <a:rPr lang="en-US" sz="2800" dirty="0" smtClean="0"/>
              <a:t>Network Adequacy</a:t>
            </a:r>
          </a:p>
          <a:p>
            <a:pPr lvl="1"/>
            <a:r>
              <a:rPr lang="en-US" sz="2800" dirty="0" smtClean="0"/>
              <a:t>Program Integrity</a:t>
            </a:r>
          </a:p>
          <a:p>
            <a:pPr lvl="1"/>
            <a:r>
              <a:rPr lang="en-US" sz="2800" dirty="0" smtClean="0"/>
              <a:t>Beneficiary Protections </a:t>
            </a:r>
          </a:p>
          <a:p>
            <a:pPr lvl="1"/>
            <a:r>
              <a:rPr lang="en-US" sz="2800" dirty="0" smtClean="0"/>
              <a:t>State Monitoring Requirements </a:t>
            </a:r>
          </a:p>
          <a:p>
            <a:pPr lvl="1"/>
            <a:r>
              <a:rPr lang="en-US" sz="2800" dirty="0" smtClean="0"/>
              <a:t>Quality Improvement and Measurement (Quality Rating)</a:t>
            </a:r>
          </a:p>
          <a:p>
            <a:pPr lvl="1"/>
            <a:r>
              <a:rPr lang="en-US" sz="2800" dirty="0" smtClean="0"/>
              <a:t>Parity Compliance  </a:t>
            </a:r>
            <a:endParaRPr lang="en-US" sz="2800" dirty="0"/>
          </a:p>
        </p:txBody>
      </p:sp>
    </p:spTree>
    <p:extLst>
      <p:ext uri="{BB962C8B-B14F-4D97-AF65-F5344CB8AC3E}">
        <p14:creationId xmlns:p14="http://schemas.microsoft.com/office/powerpoint/2010/main" val="260827119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99450"/>
            <a:ext cx="3733800" cy="2662950"/>
          </a:xfrm>
        </p:spPr>
        <p:txBody>
          <a:bodyPr>
            <a:normAutofit lnSpcReduction="10000"/>
          </a:bodyPr>
          <a:lstStyle/>
          <a:p>
            <a:r>
              <a:rPr lang="en-US" dirty="0" smtClean="0">
                <a:hlinkClick r:id=""/>
              </a:rPr>
              <a:t>Resource: </a:t>
            </a:r>
          </a:p>
          <a:p>
            <a:pPr lvl="1"/>
            <a:r>
              <a:rPr lang="en-US" dirty="0" smtClean="0">
                <a:hlinkClick r:id=""/>
              </a:rPr>
              <a:t>Technical Resource Library: </a:t>
            </a:r>
          </a:p>
          <a:p>
            <a:pPr lvl="2"/>
            <a:r>
              <a:rPr lang="en-US" dirty="0" smtClean="0">
                <a:solidFill>
                  <a:schemeClr val="accent4"/>
                </a:solidFill>
                <a:hlinkClick r:id="rId2"/>
              </a:rPr>
              <a:t>https</a:t>
            </a:r>
            <a:r>
              <a:rPr lang="en-US" dirty="0">
                <a:solidFill>
                  <a:schemeClr val="accent4"/>
                </a:solidFill>
                <a:hlinkClick r:id="rId2"/>
              </a:rPr>
              <a:t>://</a:t>
            </a:r>
            <a:r>
              <a:rPr lang="en-US" dirty="0" smtClean="0">
                <a:solidFill>
                  <a:schemeClr val="accent4"/>
                </a:solidFill>
                <a:hlinkClick r:id="rId2"/>
              </a:rPr>
              <a:t>www.sandiegocounty.gov/content/sdc/hhsa/programs/bhs/technical_resource_library.html</a:t>
            </a:r>
            <a:endParaRPr lang="en-US" dirty="0" smtClean="0">
              <a:solidFill>
                <a:schemeClr val="accent4"/>
              </a:solidFill>
            </a:endParaRPr>
          </a:p>
          <a:p>
            <a:endParaRPr lang="en-US" dirty="0"/>
          </a:p>
        </p:txBody>
      </p:sp>
      <p:pic>
        <p:nvPicPr>
          <p:cNvPr id="4" name="Picture 3"/>
          <p:cNvPicPr>
            <a:picLocks noChangeAspect="1"/>
          </p:cNvPicPr>
          <p:nvPr/>
        </p:nvPicPr>
        <p:blipFill>
          <a:blip r:embed="rId3"/>
          <a:stretch>
            <a:fillRect/>
          </a:stretch>
        </p:blipFill>
        <p:spPr>
          <a:xfrm>
            <a:off x="4191000" y="1316077"/>
            <a:ext cx="4724400" cy="529803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200" y="4391297"/>
            <a:ext cx="1955800" cy="16764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600" y="6096000"/>
            <a:ext cx="1850195" cy="471487"/>
          </a:xfrm>
          <a:prstGeom prst="rect">
            <a:avLst/>
          </a:prstGeom>
        </p:spPr>
      </p:pic>
      <p:sp>
        <p:nvSpPr>
          <p:cNvPr id="7" name="Title 1"/>
          <p:cNvSpPr txBox="1">
            <a:spLocks/>
          </p:cNvSpPr>
          <p:nvPr/>
        </p:nvSpPr>
        <p:spPr>
          <a:xfrm>
            <a:off x="76200" y="76200"/>
            <a:ext cx="6172200" cy="9350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smtClean="0">
                <a:solidFill>
                  <a:prstClr val="white"/>
                </a:solidFill>
              </a:rPr>
              <a:t>Cultural Competence</a:t>
            </a:r>
            <a:endParaRPr lang="en-US" dirty="0">
              <a:solidFill>
                <a:prstClr val="white"/>
              </a:solidFill>
            </a:endParaRPr>
          </a:p>
        </p:txBody>
      </p:sp>
    </p:spTree>
    <p:extLst>
      <p:ext uri="{BB962C8B-B14F-4D97-AF65-F5344CB8AC3E}">
        <p14:creationId xmlns:p14="http://schemas.microsoft.com/office/powerpoint/2010/main" val="252581645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505200"/>
            <a:ext cx="8686800" cy="2514600"/>
          </a:xfrm>
        </p:spPr>
        <p:txBody>
          <a:bodyPr>
            <a:normAutofit/>
          </a:bodyPr>
          <a:lstStyle/>
          <a:p>
            <a:endParaRPr lang="en-US" dirty="0" smtClean="0"/>
          </a:p>
          <a:p>
            <a:pPr marL="0" indent="0" algn="ctr">
              <a:buNone/>
            </a:pPr>
            <a:r>
              <a:rPr lang="en-US" dirty="0"/>
              <a:t> For more </a:t>
            </a:r>
            <a:r>
              <a:rPr lang="en-US" dirty="0" smtClean="0"/>
              <a:t>information or reports, </a:t>
            </a:r>
            <a:r>
              <a:rPr lang="en-US" dirty="0"/>
              <a:t>contact </a:t>
            </a:r>
            <a:r>
              <a:rPr lang="en-US" u="sng" dirty="0">
                <a:hlinkClick r:id="rId2"/>
              </a:rPr>
              <a:t>BHSQIPIT@sdcounty.ca.gov</a:t>
            </a:r>
            <a:r>
              <a:rPr lang="en-US" dirty="0"/>
              <a:t>.</a:t>
            </a:r>
          </a:p>
          <a:p>
            <a:pPr marL="0" indent="0" algn="ctr">
              <a:buNone/>
            </a:pPr>
            <a:r>
              <a:rPr lang="en-US" dirty="0" smtClean="0"/>
              <a:t>Liz Miles, QI Performance Improvement Team (PIT) </a:t>
            </a:r>
            <a:r>
              <a:rPr lang="en-US" dirty="0" smtClean="0">
                <a:hlinkClick r:id="rId3"/>
              </a:rPr>
              <a:t>Elizabeth.miles@sdcounty.ca.gov</a:t>
            </a:r>
            <a:endParaRPr lang="en-US" dirty="0"/>
          </a:p>
          <a:p>
            <a:endParaRPr lang="en-US" dirty="0"/>
          </a:p>
        </p:txBody>
      </p:sp>
      <p:sp>
        <p:nvSpPr>
          <p:cNvPr id="4" name="Title 1"/>
          <p:cNvSpPr txBox="1">
            <a:spLocks/>
          </p:cNvSpPr>
          <p:nvPr/>
        </p:nvSpPr>
        <p:spPr>
          <a:xfrm>
            <a:off x="76200" y="76200"/>
            <a:ext cx="6172200" cy="9350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smtClean="0">
                <a:solidFill>
                  <a:prstClr val="white"/>
                </a:solidFill>
              </a:rPr>
              <a:t>Questions?</a:t>
            </a:r>
            <a:endParaRPr lang="en-US" dirty="0">
              <a:solidFill>
                <a:prstClr val="white"/>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1600200"/>
            <a:ext cx="2538984" cy="2151681"/>
          </a:xfrm>
          <a:prstGeom prst="rect">
            <a:avLst/>
          </a:prstGeom>
        </p:spPr>
      </p:pic>
    </p:spTree>
    <p:extLst>
      <p:ext uri="{BB962C8B-B14F-4D97-AF65-F5344CB8AC3E}">
        <p14:creationId xmlns:p14="http://schemas.microsoft.com/office/powerpoint/2010/main" val="116777016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55104"/>
            <a:ext cx="9144000" cy="1764496"/>
          </a:xfrm>
        </p:spPr>
        <p:txBody>
          <a:bodyPr/>
          <a:lstStyle/>
          <a:p>
            <a:pPr algn="ctr"/>
            <a:r>
              <a:rPr lang="en-US" sz="3200" dirty="0">
                <a:solidFill>
                  <a:schemeClr val="tx1"/>
                </a:solidFill>
              </a:rPr>
              <a:t>Management Information Systems</a:t>
            </a:r>
          </a:p>
        </p:txBody>
      </p:sp>
      <p:pic>
        <p:nvPicPr>
          <p:cNvPr id="4" name="Picture 3">
            <a:extLst>
              <a:ext uri="{FF2B5EF4-FFF2-40B4-BE49-F238E27FC236}">
                <a16:creationId xmlns="" xmlns:a16="http://schemas.microsoft.com/office/drawing/2014/main" id="{3F166FEA-9A0F-4CD5-B3BB-4F6EBB7DA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495920"/>
            <a:ext cx="2286001" cy="1524000"/>
          </a:xfrm>
          <a:prstGeom prst="rect">
            <a:avLst/>
          </a:prstGeom>
        </p:spPr>
      </p:pic>
      <p:pic>
        <p:nvPicPr>
          <p:cNvPr id="10" name="Picture 9">
            <a:extLst>
              <a:ext uri="{FF2B5EF4-FFF2-40B4-BE49-F238E27FC236}">
                <a16:creationId xmlns="" xmlns:a16="http://schemas.microsoft.com/office/drawing/2014/main" id="{6ED39DDB-9456-4FF0-87B3-A12D7370BC8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3233737" y="3778447"/>
            <a:ext cx="2676525" cy="2857500"/>
          </a:xfrm>
          <a:prstGeom prst="rect">
            <a:avLst/>
          </a:prstGeom>
        </p:spPr>
      </p:pic>
    </p:spTree>
    <p:extLst>
      <p:ext uri="{BB962C8B-B14F-4D97-AF65-F5344CB8AC3E}">
        <p14:creationId xmlns:p14="http://schemas.microsoft.com/office/powerpoint/2010/main" val="166713380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350" y="99390"/>
            <a:ext cx="5782654" cy="934278"/>
          </a:xfrm>
        </p:spPr>
        <p:txBody>
          <a:bodyPr/>
          <a:lstStyle/>
          <a:p>
            <a:pPr algn="l"/>
            <a:r>
              <a:rPr lang="en-US" sz="2800" b="1" dirty="0">
                <a:solidFill>
                  <a:schemeClr val="bg1"/>
                </a:solidFill>
                <a:effectLst>
                  <a:outerShdw blurRad="38100" dist="38100" dir="2700000" algn="tl">
                    <a:srgbClr val="000000">
                      <a:alpha val="43137"/>
                    </a:srgbClr>
                  </a:outerShdw>
                </a:effectLst>
              </a:rPr>
              <a:t>Access To Services Journal</a:t>
            </a:r>
          </a:p>
        </p:txBody>
      </p:sp>
      <p:sp>
        <p:nvSpPr>
          <p:cNvPr id="3" name="Content Placeholder 2"/>
          <p:cNvSpPr>
            <a:spLocks noGrp="1"/>
          </p:cNvSpPr>
          <p:nvPr>
            <p:ph idx="1"/>
          </p:nvPr>
        </p:nvSpPr>
        <p:spPr>
          <a:xfrm>
            <a:off x="838200" y="4191000"/>
            <a:ext cx="7467600" cy="2057400"/>
          </a:xfrm>
        </p:spPr>
        <p:txBody>
          <a:bodyPr>
            <a:normAutofit fontScale="92500"/>
          </a:bodyPr>
          <a:lstStyle/>
          <a:p>
            <a:pPr marL="0" indent="0">
              <a:buNone/>
            </a:pPr>
            <a:r>
              <a:rPr lang="en-US" dirty="0"/>
              <a:t> </a:t>
            </a:r>
            <a:r>
              <a:rPr lang="en-US" sz="4400" dirty="0" smtClean="0"/>
              <a:t>MIS has changed the way we collect Access to Services data</a:t>
            </a:r>
            <a:endParaRPr lang="en-US" sz="4400" dirty="0"/>
          </a:p>
          <a:p>
            <a:pPr marL="0" indent="0">
              <a:buNone/>
            </a:pPr>
            <a:endParaRPr lang="en-US" dirty="0"/>
          </a:p>
          <a:p>
            <a:pPr lvl="1"/>
            <a:endParaRPr lang="en-US" dirty="0"/>
          </a:p>
        </p:txBody>
      </p:sp>
      <p:pic>
        <p:nvPicPr>
          <p:cNvPr id="7" name="Picture 6">
            <a:extLst>
              <a:ext uri="{FF2B5EF4-FFF2-40B4-BE49-F238E27FC236}">
                <a16:creationId xmlns="" xmlns:a16="http://schemas.microsoft.com/office/drawing/2014/main" id="{05C3CE50-4F03-405E-9084-B7F3E4A2C0E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381000" y="1524000"/>
            <a:ext cx="8288420" cy="2362200"/>
          </a:xfrm>
          <a:prstGeom prst="rect">
            <a:avLst/>
          </a:prstGeom>
        </p:spPr>
      </p:pic>
    </p:spTree>
    <p:extLst>
      <p:ext uri="{BB962C8B-B14F-4D97-AF65-F5344CB8AC3E}">
        <p14:creationId xmlns:p14="http://schemas.microsoft.com/office/powerpoint/2010/main" val="418177319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570" y="1749282"/>
            <a:ext cx="6553200" cy="4572000"/>
          </a:xfrm>
        </p:spPr>
        <p:txBody>
          <a:bodyPr>
            <a:normAutofit/>
          </a:bodyPr>
          <a:lstStyle/>
          <a:p>
            <a:r>
              <a:rPr lang="en-US" sz="1800" dirty="0" smtClean="0"/>
              <a:t>Cerner Community Behavioral Health (CCBH) now contains the Access to Services Journal</a:t>
            </a:r>
            <a:endParaRPr lang="en-US" sz="1800" dirty="0"/>
          </a:p>
          <a:p>
            <a:pPr lvl="1"/>
            <a:r>
              <a:rPr lang="en-US" sz="1800" dirty="0" smtClean="0"/>
              <a:t>Data is collected within the CCBH system</a:t>
            </a:r>
            <a:endParaRPr lang="en-US" sz="1800" dirty="0"/>
          </a:p>
          <a:p>
            <a:pPr lvl="1"/>
            <a:r>
              <a:rPr lang="en-US" sz="1800" dirty="0" smtClean="0"/>
              <a:t>Administrative staff will enter data as it is gathered</a:t>
            </a:r>
            <a:endParaRPr lang="en-US" sz="1800" dirty="0"/>
          </a:p>
          <a:p>
            <a:r>
              <a:rPr lang="en-US" sz="1800" dirty="0" smtClean="0"/>
              <a:t>Clinical staff and Program Managers will continue to enter data into the updated Excel spreadsheet</a:t>
            </a:r>
          </a:p>
          <a:p>
            <a:pPr lvl="1"/>
            <a:r>
              <a:rPr lang="en-US" sz="1800" dirty="0" smtClean="0"/>
              <a:t>Administrative staff will enter data into CCBH</a:t>
            </a:r>
            <a:endParaRPr lang="en-US" sz="1800" dirty="0"/>
          </a:p>
          <a:p>
            <a:pPr lvl="1"/>
            <a:r>
              <a:rPr lang="en-US" sz="1800" dirty="0" smtClean="0"/>
              <a:t>This data will be entered by close of next business day</a:t>
            </a:r>
            <a:endParaRPr lang="en-US" sz="1800" dirty="0"/>
          </a:p>
          <a:p>
            <a:pPr marL="329184" lvl="1" indent="0">
              <a:buNone/>
            </a:pPr>
            <a:endParaRPr lang="en-US" dirty="0"/>
          </a:p>
          <a:p>
            <a:pPr marL="329184" lvl="1" indent="0">
              <a:buNone/>
            </a:pPr>
            <a:endParaRPr lang="en-US" dirty="0"/>
          </a:p>
          <a:p>
            <a:pPr lvl="1"/>
            <a:endParaRPr lang="en-US" dirty="0"/>
          </a:p>
        </p:txBody>
      </p:sp>
      <p:pic>
        <p:nvPicPr>
          <p:cNvPr id="5" name="Picture 4">
            <a:extLst>
              <a:ext uri="{FF2B5EF4-FFF2-40B4-BE49-F238E27FC236}">
                <a16:creationId xmlns="" xmlns:a16="http://schemas.microsoft.com/office/drawing/2014/main" id="{EA03B407-6EAF-40BE-8C12-1D9C5460835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6705600" y="4343400"/>
            <a:ext cx="2143125" cy="2133600"/>
          </a:xfrm>
          <a:prstGeom prst="rect">
            <a:avLst/>
          </a:prstGeom>
        </p:spPr>
      </p:pic>
      <p:sp>
        <p:nvSpPr>
          <p:cNvPr id="6" name="Title 1"/>
          <p:cNvSpPr>
            <a:spLocks noGrp="1"/>
          </p:cNvSpPr>
          <p:nvPr>
            <p:ph type="title"/>
          </p:nvPr>
        </p:nvSpPr>
        <p:spPr>
          <a:xfrm>
            <a:off x="366350" y="99390"/>
            <a:ext cx="5782654" cy="934278"/>
          </a:xfrm>
        </p:spPr>
        <p:txBody>
          <a:bodyPr/>
          <a:lstStyle/>
          <a:p>
            <a:pPr algn="l"/>
            <a:r>
              <a:rPr lang="en-US" sz="2800" b="1" dirty="0">
                <a:solidFill>
                  <a:schemeClr val="bg1"/>
                </a:solidFill>
                <a:effectLst>
                  <a:outerShdw blurRad="38100" dist="38100" dir="2700000" algn="tl">
                    <a:srgbClr val="000000">
                      <a:alpha val="43137"/>
                    </a:srgbClr>
                  </a:outerShdw>
                </a:effectLst>
              </a:rPr>
              <a:t>Access To Services Journal</a:t>
            </a:r>
          </a:p>
        </p:txBody>
      </p:sp>
    </p:spTree>
    <p:extLst>
      <p:ext uri="{BB962C8B-B14F-4D97-AF65-F5344CB8AC3E}">
        <p14:creationId xmlns:p14="http://schemas.microsoft.com/office/powerpoint/2010/main" val="247954563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509" y="4038600"/>
            <a:ext cx="7928118" cy="2514600"/>
          </a:xfrm>
        </p:spPr>
        <p:txBody>
          <a:bodyPr>
            <a:normAutofit fontScale="85000" lnSpcReduction="20000"/>
          </a:bodyPr>
          <a:lstStyle/>
          <a:p>
            <a:r>
              <a:rPr lang="en-US" sz="3200" dirty="0" smtClean="0"/>
              <a:t>Improvement</a:t>
            </a:r>
            <a:endParaRPr lang="en-US" sz="3200" dirty="0"/>
          </a:p>
          <a:p>
            <a:pPr lvl="1"/>
            <a:r>
              <a:rPr lang="en-US" sz="2800" dirty="0" smtClean="0"/>
              <a:t>Ease of access</a:t>
            </a:r>
          </a:p>
          <a:p>
            <a:pPr lvl="1"/>
            <a:r>
              <a:rPr lang="en-US" sz="2800" dirty="0"/>
              <a:t>Better monitoring and tracking of data</a:t>
            </a:r>
          </a:p>
          <a:p>
            <a:pPr lvl="1"/>
            <a:r>
              <a:rPr lang="en-US" sz="2800" dirty="0" smtClean="0"/>
              <a:t>Provider report for data integrity checks</a:t>
            </a:r>
            <a:endParaRPr lang="en-US" sz="2800" dirty="0"/>
          </a:p>
          <a:p>
            <a:pPr marL="329184" lvl="1" indent="0">
              <a:buNone/>
            </a:pPr>
            <a:endParaRPr lang="en-US" dirty="0"/>
          </a:p>
          <a:p>
            <a:pPr lvl="1"/>
            <a:endParaRPr lang="en-US" dirty="0"/>
          </a:p>
        </p:txBody>
      </p:sp>
      <p:pic>
        <p:nvPicPr>
          <p:cNvPr id="5" name="Picture 4">
            <a:extLst>
              <a:ext uri="{FF2B5EF4-FFF2-40B4-BE49-F238E27FC236}">
                <a16:creationId xmlns="" xmlns:a16="http://schemas.microsoft.com/office/drawing/2014/main" id="{07F26E9C-F7E9-4713-B3C9-E9F6B511BA1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391697" y="1295400"/>
            <a:ext cx="8382000" cy="2472690"/>
          </a:xfrm>
          <a:prstGeom prst="rect">
            <a:avLst/>
          </a:prstGeom>
        </p:spPr>
      </p:pic>
      <p:sp>
        <p:nvSpPr>
          <p:cNvPr id="6" name="Title 1"/>
          <p:cNvSpPr>
            <a:spLocks noGrp="1"/>
          </p:cNvSpPr>
          <p:nvPr>
            <p:ph type="title"/>
          </p:nvPr>
        </p:nvSpPr>
        <p:spPr>
          <a:xfrm>
            <a:off x="366350" y="99390"/>
            <a:ext cx="5782654" cy="934278"/>
          </a:xfrm>
        </p:spPr>
        <p:txBody>
          <a:bodyPr/>
          <a:lstStyle/>
          <a:p>
            <a:pPr algn="l"/>
            <a:r>
              <a:rPr lang="en-US" sz="2800" b="1" dirty="0">
                <a:solidFill>
                  <a:schemeClr val="bg1"/>
                </a:solidFill>
                <a:effectLst>
                  <a:outerShdw blurRad="38100" dist="38100" dir="2700000" algn="tl">
                    <a:srgbClr val="000000">
                      <a:alpha val="43137"/>
                    </a:srgbClr>
                  </a:outerShdw>
                </a:effectLst>
              </a:rPr>
              <a:t>Access To Services Journal</a:t>
            </a:r>
          </a:p>
        </p:txBody>
      </p:sp>
    </p:spTree>
    <p:extLst>
      <p:ext uri="{BB962C8B-B14F-4D97-AF65-F5344CB8AC3E}">
        <p14:creationId xmlns:p14="http://schemas.microsoft.com/office/powerpoint/2010/main" val="344147794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84B2DFD-2D5B-46D0-AF41-20282DF6580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838200" y="1676400"/>
            <a:ext cx="2228850" cy="2352675"/>
          </a:xfrm>
          <a:prstGeom prst="rect">
            <a:avLst/>
          </a:prstGeom>
        </p:spPr>
      </p:pic>
      <p:sp>
        <p:nvSpPr>
          <p:cNvPr id="3" name="TextBox 2"/>
          <p:cNvSpPr txBox="1"/>
          <p:nvPr/>
        </p:nvSpPr>
        <p:spPr>
          <a:xfrm>
            <a:off x="3276600" y="1397585"/>
            <a:ext cx="5562600" cy="5262979"/>
          </a:xfrm>
          <a:prstGeom prst="rect">
            <a:avLst/>
          </a:prstGeom>
          <a:noFill/>
        </p:spPr>
        <p:txBody>
          <a:bodyPr wrap="square" rtlCol="0">
            <a:spAutoFit/>
          </a:bodyPr>
          <a:lstStyle/>
          <a:p>
            <a:r>
              <a:rPr lang="en-US" sz="2400" dirty="0" smtClean="0"/>
              <a:t>What has changed?</a:t>
            </a:r>
          </a:p>
          <a:p>
            <a:endParaRPr lang="en-US" sz="2400" dirty="0"/>
          </a:p>
          <a:p>
            <a:r>
              <a:rPr lang="en-US" sz="2400" dirty="0" smtClean="0"/>
              <a:t>We now collect Access to Services data electronically.</a:t>
            </a:r>
          </a:p>
          <a:p>
            <a:endParaRPr lang="en-US" sz="2400" dirty="0"/>
          </a:p>
          <a:p>
            <a:r>
              <a:rPr lang="en-US" sz="2400" dirty="0" smtClean="0"/>
              <a:t>The same policies and procedures for collecting data apply.</a:t>
            </a:r>
          </a:p>
          <a:p>
            <a:endParaRPr lang="en-US" sz="2400" dirty="0"/>
          </a:p>
          <a:p>
            <a:r>
              <a:rPr lang="en-US" sz="2400" dirty="0" smtClean="0"/>
              <a:t>The updated Excel spreadsheet is for data collection only and is not to be submitted to QM at month end.</a:t>
            </a:r>
          </a:p>
          <a:p>
            <a:endParaRPr lang="en-US" sz="2400" dirty="0"/>
          </a:p>
          <a:p>
            <a:r>
              <a:rPr lang="en-US" sz="2400" dirty="0" smtClean="0"/>
              <a:t>Reports will be generated from CCBH going forward.</a:t>
            </a:r>
            <a:endParaRPr lang="en-US" sz="2400" dirty="0"/>
          </a:p>
        </p:txBody>
      </p:sp>
      <p:sp>
        <p:nvSpPr>
          <p:cNvPr id="6" name="Title 1"/>
          <p:cNvSpPr>
            <a:spLocks noGrp="1"/>
          </p:cNvSpPr>
          <p:nvPr>
            <p:ph type="title"/>
          </p:nvPr>
        </p:nvSpPr>
        <p:spPr>
          <a:xfrm>
            <a:off x="366350" y="99390"/>
            <a:ext cx="5782654" cy="934278"/>
          </a:xfrm>
        </p:spPr>
        <p:txBody>
          <a:bodyPr/>
          <a:lstStyle/>
          <a:p>
            <a:pPr algn="l"/>
            <a:r>
              <a:rPr lang="en-US" sz="2800" b="1" dirty="0">
                <a:solidFill>
                  <a:schemeClr val="bg1"/>
                </a:solidFill>
                <a:effectLst>
                  <a:outerShdw blurRad="38100" dist="38100" dir="2700000" algn="tl">
                    <a:srgbClr val="000000">
                      <a:alpha val="43137"/>
                    </a:srgbClr>
                  </a:outerShdw>
                </a:effectLst>
              </a:rPr>
              <a:t>Access To Services Journal</a:t>
            </a:r>
          </a:p>
        </p:txBody>
      </p:sp>
    </p:spTree>
    <p:extLst>
      <p:ext uri="{BB962C8B-B14F-4D97-AF65-F5344CB8AC3E}">
        <p14:creationId xmlns:p14="http://schemas.microsoft.com/office/powerpoint/2010/main" val="291821876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322" y="1371600"/>
            <a:ext cx="8401878" cy="5105400"/>
          </a:xfrm>
        </p:spPr>
        <p:txBody>
          <a:bodyPr>
            <a:normAutofit lnSpcReduction="10000"/>
          </a:bodyPr>
          <a:lstStyle/>
          <a:p>
            <a:pPr marL="0" indent="0">
              <a:buNone/>
            </a:pPr>
            <a:r>
              <a:rPr lang="en-US" sz="4400" dirty="0"/>
              <a:t>The Access to Services Journal Tip Sheet </a:t>
            </a:r>
            <a:r>
              <a:rPr lang="en-US" sz="4400" dirty="0" smtClean="0"/>
              <a:t>and Tutorial has </a:t>
            </a:r>
            <a:r>
              <a:rPr lang="en-US" sz="4400" dirty="0"/>
              <a:t>been posted to the Optum website: </a:t>
            </a:r>
            <a:endParaRPr lang="en-US" sz="4400" dirty="0" smtClean="0"/>
          </a:p>
          <a:p>
            <a:pPr marL="0" indent="0">
              <a:buNone/>
            </a:pPr>
            <a:r>
              <a:rPr lang="en-US" dirty="0" smtClean="0"/>
              <a:t> </a:t>
            </a:r>
            <a:r>
              <a:rPr lang="en-US" sz="3600" u="sng" dirty="0">
                <a:hlinkClick r:id="rId2"/>
              </a:rPr>
              <a:t>https://www.optumsandiego.com/content/sandiego/en/asj.html</a:t>
            </a:r>
            <a:r>
              <a:rPr lang="en-US" sz="3600" dirty="0"/>
              <a:t>  </a:t>
            </a:r>
          </a:p>
          <a:p>
            <a:pPr marL="0" indent="0">
              <a:buNone/>
            </a:pPr>
            <a:endParaRPr lang="en-US" dirty="0"/>
          </a:p>
          <a:p>
            <a:pPr marL="0" indent="0">
              <a:buNone/>
            </a:pPr>
            <a:endParaRPr lang="en-US" dirty="0"/>
          </a:p>
        </p:txBody>
      </p:sp>
      <p:sp>
        <p:nvSpPr>
          <p:cNvPr id="5" name="Title 1"/>
          <p:cNvSpPr>
            <a:spLocks noGrp="1"/>
          </p:cNvSpPr>
          <p:nvPr>
            <p:ph type="title"/>
          </p:nvPr>
        </p:nvSpPr>
        <p:spPr>
          <a:xfrm>
            <a:off x="366350" y="99390"/>
            <a:ext cx="5782654" cy="934278"/>
          </a:xfrm>
        </p:spPr>
        <p:txBody>
          <a:bodyPr/>
          <a:lstStyle/>
          <a:p>
            <a:pPr algn="l"/>
            <a:r>
              <a:rPr lang="en-US" sz="2800" b="1" dirty="0">
                <a:solidFill>
                  <a:schemeClr val="bg1"/>
                </a:solidFill>
                <a:effectLst>
                  <a:outerShdw blurRad="38100" dist="38100" dir="2700000" algn="tl">
                    <a:srgbClr val="000000">
                      <a:alpha val="43137"/>
                    </a:srgbClr>
                  </a:outerShdw>
                </a:effectLst>
              </a:rPr>
              <a:t>Access To Services Journal</a:t>
            </a:r>
          </a:p>
        </p:txBody>
      </p:sp>
    </p:spTree>
    <p:extLst>
      <p:ext uri="{BB962C8B-B14F-4D97-AF65-F5344CB8AC3E}">
        <p14:creationId xmlns:p14="http://schemas.microsoft.com/office/powerpoint/2010/main" val="319341270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436" y="1828800"/>
            <a:ext cx="5507676" cy="4191000"/>
          </a:xfrm>
        </p:spPr>
        <p:txBody>
          <a:bodyPr>
            <a:normAutofit/>
          </a:bodyPr>
          <a:lstStyle/>
          <a:p>
            <a:pPr marL="0" indent="0">
              <a:buNone/>
            </a:pPr>
            <a:r>
              <a:rPr lang="en-US" sz="3600" dirty="0"/>
              <a:t>For </a:t>
            </a:r>
            <a:r>
              <a:rPr lang="en-US" sz="3600" dirty="0" smtClean="0"/>
              <a:t>questions or comments please contact:</a:t>
            </a:r>
          </a:p>
          <a:p>
            <a:pPr marL="0" indent="0">
              <a:buNone/>
            </a:pPr>
            <a:r>
              <a:rPr lang="en-US" sz="2600" u="sng" dirty="0" smtClean="0">
                <a:hlinkClick r:id="rId2"/>
              </a:rPr>
              <a:t>QIMatters.HHSA@sdcounty.ca.gov</a:t>
            </a:r>
            <a:endParaRPr lang="en-US" sz="26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667000"/>
            <a:ext cx="2747843" cy="3733800"/>
          </a:xfrm>
          <a:prstGeom prst="rect">
            <a:avLst/>
          </a:prstGeom>
        </p:spPr>
      </p:pic>
      <p:sp>
        <p:nvSpPr>
          <p:cNvPr id="5" name="Title 1"/>
          <p:cNvSpPr>
            <a:spLocks noGrp="1"/>
          </p:cNvSpPr>
          <p:nvPr>
            <p:ph type="title"/>
          </p:nvPr>
        </p:nvSpPr>
        <p:spPr>
          <a:xfrm>
            <a:off x="366350" y="99390"/>
            <a:ext cx="5782654" cy="934278"/>
          </a:xfrm>
        </p:spPr>
        <p:txBody>
          <a:bodyPr/>
          <a:lstStyle/>
          <a:p>
            <a:pPr algn="l"/>
            <a:r>
              <a:rPr lang="en-US" sz="2800" b="1" dirty="0">
                <a:solidFill>
                  <a:schemeClr val="bg1"/>
                </a:solidFill>
                <a:effectLst>
                  <a:outerShdw blurRad="38100" dist="38100" dir="2700000" algn="tl">
                    <a:srgbClr val="000000">
                      <a:alpha val="43137"/>
                    </a:srgbClr>
                  </a:outerShdw>
                </a:effectLst>
              </a:rPr>
              <a:t>Access To Services Journal</a:t>
            </a:r>
          </a:p>
        </p:txBody>
      </p:sp>
    </p:spTree>
    <p:extLst>
      <p:ext uri="{BB962C8B-B14F-4D97-AF65-F5344CB8AC3E}">
        <p14:creationId xmlns:p14="http://schemas.microsoft.com/office/powerpoint/2010/main" val="37055195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9688"/>
            <a:ext cx="8610600" cy="2796209"/>
          </a:xfrm>
        </p:spPr>
        <p:txBody>
          <a:bodyPr>
            <a:normAutofit fontScale="85000" lnSpcReduction="20000"/>
          </a:bodyPr>
          <a:lstStyle/>
          <a:p>
            <a:pPr marL="0" indent="0">
              <a:buNone/>
            </a:pPr>
            <a:r>
              <a:rPr lang="en-US" sz="3800" dirty="0" smtClean="0"/>
              <a:t>Please pay special attention to the data you enter into CCBH. </a:t>
            </a:r>
          </a:p>
          <a:p>
            <a:pPr marL="0" indent="0">
              <a:buNone/>
            </a:pPr>
            <a:r>
              <a:rPr lang="en-US" sz="3800" dirty="0" smtClean="0"/>
              <a:t>We use this data to provide the best possible service to our clients.</a:t>
            </a:r>
            <a:r>
              <a:rPr lang="en-US" sz="3800" dirty="0"/>
              <a:t> </a:t>
            </a:r>
          </a:p>
          <a:p>
            <a:pPr marL="0" indent="0">
              <a:buNone/>
            </a:pPr>
            <a:endParaRPr lang="en-US" dirty="0"/>
          </a:p>
        </p:txBody>
      </p:sp>
      <p:sp>
        <p:nvSpPr>
          <p:cNvPr id="4" name="Title 1"/>
          <p:cNvSpPr txBox="1">
            <a:spLocks/>
          </p:cNvSpPr>
          <p:nvPr/>
        </p:nvSpPr>
        <p:spPr>
          <a:xfrm>
            <a:off x="384309" y="76200"/>
            <a:ext cx="6172200" cy="9350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smtClean="0">
                <a:solidFill>
                  <a:schemeClr val="bg1"/>
                </a:solidFill>
              </a:rPr>
              <a:t>Data Integrity</a:t>
            </a:r>
            <a:endParaRPr lang="en-US" dirty="0">
              <a:solidFill>
                <a:schemeClr val="bg1"/>
              </a:solidFill>
            </a:endParaRPr>
          </a:p>
        </p:txBody>
      </p:sp>
      <p:pic>
        <p:nvPicPr>
          <p:cNvPr id="5" name="Picture 4">
            <a:extLst>
              <a:ext uri="{FF2B5EF4-FFF2-40B4-BE49-F238E27FC236}">
                <a16:creationId xmlns="" xmlns:a16="http://schemas.microsoft.com/office/drawing/2014/main" id="{694C8AAA-CDE3-48B7-B724-6933C9CF6DC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230896" y="3886200"/>
            <a:ext cx="8684504" cy="2700338"/>
          </a:xfrm>
          <a:prstGeom prst="rect">
            <a:avLst/>
          </a:prstGeom>
        </p:spPr>
      </p:pic>
    </p:spTree>
    <p:extLst>
      <p:ext uri="{BB962C8B-B14F-4D97-AF65-F5344CB8AC3E}">
        <p14:creationId xmlns:p14="http://schemas.microsoft.com/office/powerpoint/2010/main" val="649895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632" y="169221"/>
            <a:ext cx="5715000" cy="741362"/>
          </a:xfrm>
        </p:spPr>
        <p:txBody>
          <a:bodyPr/>
          <a:lstStyle/>
          <a:p>
            <a:r>
              <a:rPr lang="en-US" sz="2800" b="1" dirty="0" smtClean="0"/>
              <a:t>Outpatient chart review</a:t>
            </a:r>
            <a:br>
              <a:rPr lang="en-US" sz="2800" b="1" dirty="0" smtClean="0"/>
            </a:br>
            <a:r>
              <a:rPr lang="en-US" sz="1800" b="1" dirty="0" smtClean="0"/>
              <a:t>disallowance rates: statewide </a:t>
            </a:r>
            <a:endParaRPr lang="en-US" sz="1800" b="1"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860839244"/>
              </p:ext>
            </p:extLst>
          </p:nvPr>
        </p:nvGraphicFramePr>
        <p:xfrm>
          <a:off x="457200" y="1676400"/>
          <a:ext cx="8001000" cy="4282440"/>
        </p:xfrm>
        <a:graphic>
          <a:graphicData uri="http://schemas.openxmlformats.org/drawingml/2006/table">
            <a:tbl>
              <a:tblPr firstRow="1" bandRow="1">
                <a:tableStyleId>{5C22544A-7EE6-4342-B048-85BDC9FD1C3A}</a:tableStyleId>
              </a:tblPr>
              <a:tblGrid>
                <a:gridCol w="1676400"/>
                <a:gridCol w="1524000"/>
                <a:gridCol w="1600200"/>
                <a:gridCol w="1600200"/>
                <a:gridCol w="1600200"/>
              </a:tblGrid>
              <a:tr h="845467">
                <a:tc>
                  <a:txBody>
                    <a:bodyPr/>
                    <a:lstStyle/>
                    <a:p>
                      <a:r>
                        <a:rPr lang="en-US" dirty="0" smtClean="0"/>
                        <a:t>Fiscal Year </a:t>
                      </a:r>
                      <a:endParaRPr lang="en-US" dirty="0"/>
                    </a:p>
                  </a:txBody>
                  <a:tcPr/>
                </a:tc>
                <a:tc>
                  <a:txBody>
                    <a:bodyPr/>
                    <a:lstStyle/>
                    <a:p>
                      <a:r>
                        <a:rPr lang="en-US" dirty="0" smtClean="0"/>
                        <a:t>#</a:t>
                      </a:r>
                      <a:r>
                        <a:rPr lang="en-US" baseline="0" dirty="0" smtClean="0"/>
                        <a:t> of MHPs Reviewed </a:t>
                      </a:r>
                      <a:endParaRPr lang="en-US" dirty="0"/>
                    </a:p>
                  </a:txBody>
                  <a:tcPr/>
                </a:tc>
                <a:tc>
                  <a:txBody>
                    <a:bodyPr/>
                    <a:lstStyle/>
                    <a:p>
                      <a:r>
                        <a:rPr lang="en-US" dirty="0" smtClean="0"/>
                        <a:t># of Claims</a:t>
                      </a:r>
                      <a:r>
                        <a:rPr lang="en-US" baseline="0" dirty="0" smtClean="0"/>
                        <a:t> Reviewed </a:t>
                      </a:r>
                      <a:endParaRPr lang="en-US" dirty="0"/>
                    </a:p>
                  </a:txBody>
                  <a:tcPr/>
                </a:tc>
                <a:tc>
                  <a:txBody>
                    <a:bodyPr/>
                    <a:lstStyle/>
                    <a:p>
                      <a:r>
                        <a:rPr lang="en-US" dirty="0" smtClean="0"/>
                        <a:t># of Claims</a:t>
                      </a:r>
                      <a:r>
                        <a:rPr lang="en-US" baseline="0" dirty="0" smtClean="0"/>
                        <a:t> Disallowed </a:t>
                      </a:r>
                      <a:endParaRPr lang="en-US" dirty="0"/>
                    </a:p>
                  </a:txBody>
                  <a:tcPr/>
                </a:tc>
                <a:tc>
                  <a:txBody>
                    <a:bodyPr/>
                    <a:lstStyle/>
                    <a:p>
                      <a:r>
                        <a:rPr lang="en-US" dirty="0" smtClean="0"/>
                        <a:t>% of Total Claims Disallowed </a:t>
                      </a:r>
                      <a:endParaRPr lang="en-US" dirty="0"/>
                    </a:p>
                  </a:txBody>
                  <a:tcPr/>
                </a:tc>
              </a:tr>
              <a:tr h="542286">
                <a:tc>
                  <a:txBody>
                    <a:bodyPr/>
                    <a:lstStyle/>
                    <a:p>
                      <a:r>
                        <a:rPr lang="en-US" dirty="0" smtClean="0"/>
                        <a:t>2012-2013</a:t>
                      </a:r>
                      <a:endParaRPr lang="en-US" dirty="0"/>
                    </a:p>
                  </a:txBody>
                  <a:tcPr/>
                </a:tc>
                <a:tc>
                  <a:txBody>
                    <a:bodyPr/>
                    <a:lstStyle/>
                    <a:p>
                      <a:r>
                        <a:rPr lang="en-US" dirty="0" smtClean="0"/>
                        <a:t>17</a:t>
                      </a:r>
                      <a:endParaRPr lang="en-US" dirty="0"/>
                    </a:p>
                  </a:txBody>
                  <a:tcPr/>
                </a:tc>
                <a:tc>
                  <a:txBody>
                    <a:bodyPr/>
                    <a:lstStyle/>
                    <a:p>
                      <a:r>
                        <a:rPr lang="en-US" dirty="0" smtClean="0"/>
                        <a:t>6286</a:t>
                      </a:r>
                      <a:endParaRPr lang="en-US" dirty="0"/>
                    </a:p>
                  </a:txBody>
                  <a:tcPr/>
                </a:tc>
                <a:tc>
                  <a:txBody>
                    <a:bodyPr/>
                    <a:lstStyle/>
                    <a:p>
                      <a:r>
                        <a:rPr lang="en-US" dirty="0" smtClean="0"/>
                        <a:t>2181</a:t>
                      </a:r>
                      <a:endParaRPr lang="en-US" dirty="0"/>
                    </a:p>
                  </a:txBody>
                  <a:tcPr/>
                </a:tc>
                <a:tc>
                  <a:txBody>
                    <a:bodyPr/>
                    <a:lstStyle/>
                    <a:p>
                      <a:r>
                        <a:rPr lang="en-US" dirty="0" smtClean="0"/>
                        <a:t>35% </a:t>
                      </a:r>
                      <a:endParaRPr lang="en-US" dirty="0"/>
                    </a:p>
                  </a:txBody>
                  <a:tcPr/>
                </a:tc>
              </a:tr>
              <a:tr h="542286">
                <a:tc>
                  <a:txBody>
                    <a:bodyPr/>
                    <a:lstStyle/>
                    <a:p>
                      <a:r>
                        <a:rPr lang="en-US" dirty="0" smtClean="0"/>
                        <a:t>2013-2014</a:t>
                      </a:r>
                      <a:endParaRPr lang="en-US" dirty="0"/>
                    </a:p>
                  </a:txBody>
                  <a:tcPr/>
                </a:tc>
                <a:tc>
                  <a:txBody>
                    <a:bodyPr/>
                    <a:lstStyle/>
                    <a:p>
                      <a:r>
                        <a:rPr lang="en-US" dirty="0" smtClean="0"/>
                        <a:t>19</a:t>
                      </a:r>
                      <a:endParaRPr lang="en-US" dirty="0"/>
                    </a:p>
                  </a:txBody>
                  <a:tcPr/>
                </a:tc>
                <a:tc>
                  <a:txBody>
                    <a:bodyPr/>
                    <a:lstStyle/>
                    <a:p>
                      <a:r>
                        <a:rPr lang="en-US" dirty="0" smtClean="0"/>
                        <a:t>7439</a:t>
                      </a:r>
                      <a:endParaRPr lang="en-US" dirty="0"/>
                    </a:p>
                  </a:txBody>
                  <a:tcPr/>
                </a:tc>
                <a:tc>
                  <a:txBody>
                    <a:bodyPr/>
                    <a:lstStyle/>
                    <a:p>
                      <a:r>
                        <a:rPr lang="en-US" dirty="0" smtClean="0"/>
                        <a:t>3508</a:t>
                      </a:r>
                      <a:endParaRPr lang="en-US" dirty="0"/>
                    </a:p>
                  </a:txBody>
                  <a:tcPr/>
                </a:tc>
                <a:tc>
                  <a:txBody>
                    <a:bodyPr/>
                    <a:lstStyle/>
                    <a:p>
                      <a:r>
                        <a:rPr lang="en-US" dirty="0" smtClean="0"/>
                        <a:t>47% </a:t>
                      </a:r>
                      <a:endParaRPr lang="en-US" dirty="0"/>
                    </a:p>
                  </a:txBody>
                  <a:tcPr/>
                </a:tc>
              </a:tr>
              <a:tr h="542286">
                <a:tc>
                  <a:txBody>
                    <a:bodyPr/>
                    <a:lstStyle/>
                    <a:p>
                      <a:r>
                        <a:rPr lang="en-US" dirty="0" smtClean="0"/>
                        <a:t>2014-2015</a:t>
                      </a:r>
                      <a:endParaRPr lang="en-US" dirty="0"/>
                    </a:p>
                  </a:txBody>
                  <a:tcPr/>
                </a:tc>
                <a:tc>
                  <a:txBody>
                    <a:bodyPr/>
                    <a:lstStyle/>
                    <a:p>
                      <a:r>
                        <a:rPr lang="en-US" dirty="0" smtClean="0"/>
                        <a:t>20</a:t>
                      </a:r>
                      <a:endParaRPr lang="en-US" dirty="0"/>
                    </a:p>
                  </a:txBody>
                  <a:tcPr/>
                </a:tc>
                <a:tc>
                  <a:txBody>
                    <a:bodyPr/>
                    <a:lstStyle/>
                    <a:p>
                      <a:r>
                        <a:rPr lang="en-US" dirty="0" smtClean="0"/>
                        <a:t>7623</a:t>
                      </a:r>
                      <a:endParaRPr lang="en-US" dirty="0"/>
                    </a:p>
                  </a:txBody>
                  <a:tcPr/>
                </a:tc>
                <a:tc>
                  <a:txBody>
                    <a:bodyPr/>
                    <a:lstStyle/>
                    <a:p>
                      <a:r>
                        <a:rPr lang="en-US" dirty="0" smtClean="0"/>
                        <a:t>3803</a:t>
                      </a:r>
                      <a:endParaRPr lang="en-US" dirty="0"/>
                    </a:p>
                  </a:txBody>
                  <a:tcPr/>
                </a:tc>
                <a:tc>
                  <a:txBody>
                    <a:bodyPr/>
                    <a:lstStyle/>
                    <a:p>
                      <a:r>
                        <a:rPr lang="en-US" dirty="0" smtClean="0"/>
                        <a:t>50%</a:t>
                      </a:r>
                      <a:endParaRPr lang="en-US" dirty="0"/>
                    </a:p>
                  </a:txBody>
                  <a:tcPr/>
                </a:tc>
              </a:tr>
              <a:tr h="542286">
                <a:tc>
                  <a:txBody>
                    <a:bodyPr/>
                    <a:lstStyle/>
                    <a:p>
                      <a:r>
                        <a:rPr lang="en-US" dirty="0" smtClean="0"/>
                        <a:t>2015-2016</a:t>
                      </a:r>
                      <a:endParaRPr lang="en-US" dirty="0"/>
                    </a:p>
                  </a:txBody>
                  <a:tcPr/>
                </a:tc>
                <a:tc>
                  <a:txBody>
                    <a:bodyPr/>
                    <a:lstStyle/>
                    <a:p>
                      <a:r>
                        <a:rPr lang="en-US" dirty="0" smtClean="0"/>
                        <a:t>17</a:t>
                      </a:r>
                      <a:endParaRPr lang="en-US" dirty="0"/>
                    </a:p>
                  </a:txBody>
                  <a:tcPr/>
                </a:tc>
                <a:tc>
                  <a:txBody>
                    <a:bodyPr/>
                    <a:lstStyle/>
                    <a:p>
                      <a:r>
                        <a:rPr lang="en-US" dirty="0" smtClean="0"/>
                        <a:t>7615</a:t>
                      </a:r>
                      <a:endParaRPr lang="en-US" dirty="0"/>
                    </a:p>
                  </a:txBody>
                  <a:tcPr/>
                </a:tc>
                <a:tc>
                  <a:txBody>
                    <a:bodyPr/>
                    <a:lstStyle/>
                    <a:p>
                      <a:r>
                        <a:rPr lang="en-US" dirty="0" smtClean="0"/>
                        <a:t>1383</a:t>
                      </a:r>
                      <a:endParaRPr lang="en-US" dirty="0"/>
                    </a:p>
                  </a:txBody>
                  <a:tcPr/>
                </a:tc>
                <a:tc>
                  <a:txBody>
                    <a:bodyPr/>
                    <a:lstStyle/>
                    <a:p>
                      <a:r>
                        <a:rPr lang="en-US" dirty="0" smtClean="0"/>
                        <a:t>18%</a:t>
                      </a:r>
                      <a:endParaRPr lang="en-US" dirty="0"/>
                    </a:p>
                  </a:txBody>
                  <a:tcPr/>
                </a:tc>
              </a:tr>
              <a:tr h="497856">
                <a:tc>
                  <a:txBody>
                    <a:bodyPr/>
                    <a:lstStyle/>
                    <a:p>
                      <a:r>
                        <a:rPr lang="en-US" dirty="0" smtClean="0"/>
                        <a:t>3-Year Cycle</a:t>
                      </a:r>
                      <a:r>
                        <a:rPr lang="en-US" baseline="0" dirty="0" smtClean="0"/>
                        <a:t> </a:t>
                      </a:r>
                      <a:endParaRPr lang="en-US" dirty="0"/>
                    </a:p>
                  </a:txBody>
                  <a:tcPr/>
                </a:tc>
                <a:tc>
                  <a:txBody>
                    <a:bodyPr/>
                    <a:lstStyle/>
                    <a:p>
                      <a:r>
                        <a:rPr lang="en-US" dirty="0" smtClean="0"/>
                        <a:t>56 </a:t>
                      </a:r>
                      <a:endParaRPr lang="en-US" dirty="0"/>
                    </a:p>
                  </a:txBody>
                  <a:tcPr/>
                </a:tc>
                <a:tc>
                  <a:txBody>
                    <a:bodyPr/>
                    <a:lstStyle/>
                    <a:p>
                      <a:r>
                        <a:rPr lang="en-US" dirty="0" smtClean="0"/>
                        <a:t>22677</a:t>
                      </a:r>
                      <a:endParaRPr lang="en-US" dirty="0"/>
                    </a:p>
                  </a:txBody>
                  <a:tcPr/>
                </a:tc>
                <a:tc>
                  <a:txBody>
                    <a:bodyPr/>
                    <a:lstStyle/>
                    <a:p>
                      <a:r>
                        <a:rPr lang="en-US" dirty="0" smtClean="0"/>
                        <a:t>8694</a:t>
                      </a:r>
                      <a:endParaRPr lang="en-US" dirty="0"/>
                    </a:p>
                  </a:txBody>
                  <a:tcPr/>
                </a:tc>
                <a:tc>
                  <a:txBody>
                    <a:bodyPr/>
                    <a:lstStyle/>
                    <a:p>
                      <a:r>
                        <a:rPr lang="en-US" dirty="0" smtClean="0"/>
                        <a:t>38% </a:t>
                      </a:r>
                      <a:endParaRPr lang="en-US" dirty="0"/>
                    </a:p>
                  </a:txBody>
                  <a:tcPr/>
                </a:tc>
              </a:tr>
              <a:tr h="338187">
                <a:tc>
                  <a:txBody>
                    <a:bodyPr/>
                    <a:lstStyle/>
                    <a:p>
                      <a:r>
                        <a:rPr lang="en-US" sz="2000" b="1" dirty="0" smtClean="0"/>
                        <a:t>San Diego,</a:t>
                      </a:r>
                      <a:r>
                        <a:rPr lang="en-US" sz="2000" b="1" baseline="0" dirty="0" smtClean="0"/>
                        <a:t> March 2018</a:t>
                      </a:r>
                      <a:endParaRPr lang="en-US" sz="2000" b="1" dirty="0"/>
                    </a:p>
                  </a:txBody>
                  <a:tcPr/>
                </a:tc>
                <a:tc>
                  <a:txBody>
                    <a:bodyPr/>
                    <a:lstStyle/>
                    <a:p>
                      <a:endParaRPr lang="en-US" dirty="0"/>
                    </a:p>
                  </a:txBody>
                  <a:tcPr/>
                </a:tc>
                <a:tc>
                  <a:txBody>
                    <a:bodyPr/>
                    <a:lstStyle/>
                    <a:p>
                      <a:r>
                        <a:rPr lang="en-US" dirty="0" smtClean="0"/>
                        <a:t>367</a:t>
                      </a:r>
                      <a:endParaRPr lang="en-US" dirty="0"/>
                    </a:p>
                  </a:txBody>
                  <a:tcPr/>
                </a:tc>
                <a:tc>
                  <a:txBody>
                    <a:bodyPr/>
                    <a:lstStyle/>
                    <a:p>
                      <a:r>
                        <a:rPr lang="en-US" dirty="0" smtClean="0"/>
                        <a:t>10</a:t>
                      </a:r>
                      <a:endParaRPr lang="en-US" dirty="0"/>
                    </a:p>
                  </a:txBody>
                  <a:tcPr/>
                </a:tc>
                <a:tc>
                  <a:txBody>
                    <a:bodyPr/>
                    <a:lstStyle/>
                    <a:p>
                      <a:r>
                        <a:rPr lang="en-US" dirty="0" smtClean="0"/>
                        <a:t>2.7%</a:t>
                      </a:r>
                      <a:endParaRPr lang="en-US" dirty="0"/>
                    </a:p>
                  </a:txBody>
                  <a:tcPr/>
                </a:tc>
              </a:tr>
            </a:tbl>
          </a:graphicData>
        </a:graphic>
      </p:graphicFrame>
    </p:spTree>
    <p:extLst>
      <p:ext uri="{BB962C8B-B14F-4D97-AF65-F5344CB8AC3E}">
        <p14:creationId xmlns:p14="http://schemas.microsoft.com/office/powerpoint/2010/main" val="115581439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5590" y="76200"/>
            <a:ext cx="6172200" cy="9350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smtClean="0">
                <a:solidFill>
                  <a:schemeClr val="bg1"/>
                </a:solidFill>
              </a:rPr>
              <a:t>Data Integrity</a:t>
            </a:r>
            <a:endParaRPr lang="en-US" dirty="0">
              <a:solidFill>
                <a:schemeClr val="bg1"/>
              </a:solidFill>
            </a:endParaRPr>
          </a:p>
        </p:txBody>
      </p:sp>
      <p:sp>
        <p:nvSpPr>
          <p:cNvPr id="7" name="TextBox 6"/>
          <p:cNvSpPr txBox="1"/>
          <p:nvPr/>
        </p:nvSpPr>
        <p:spPr>
          <a:xfrm>
            <a:off x="152400" y="1295400"/>
            <a:ext cx="8763000" cy="2308324"/>
          </a:xfrm>
          <a:prstGeom prst="rect">
            <a:avLst/>
          </a:prstGeom>
          <a:noFill/>
        </p:spPr>
        <p:txBody>
          <a:bodyPr wrap="square" rtlCol="0">
            <a:spAutoFit/>
          </a:bodyPr>
          <a:lstStyle/>
          <a:p>
            <a:r>
              <a:rPr lang="en-US" sz="2400" dirty="0" smtClean="0"/>
              <a:t>Incorrect data can have many ill-effects on the client record.</a:t>
            </a:r>
          </a:p>
          <a:p>
            <a:endParaRPr lang="en-US" sz="2400" dirty="0"/>
          </a:p>
          <a:p>
            <a:r>
              <a:rPr lang="en-US" sz="2400" dirty="0" smtClean="0"/>
              <a:t>Make every effort to maintain data integrity.</a:t>
            </a:r>
          </a:p>
          <a:p>
            <a:endParaRPr lang="en-US" sz="2400" dirty="0"/>
          </a:p>
          <a:p>
            <a:r>
              <a:rPr lang="en-US" sz="2400" dirty="0" smtClean="0"/>
              <a:t>Monitor and perform clean-up efforts on important data fields such as the client address.</a:t>
            </a:r>
            <a:endParaRPr lang="en-US" sz="2400" dirty="0"/>
          </a:p>
        </p:txBody>
      </p:sp>
      <p:pic>
        <p:nvPicPr>
          <p:cNvPr id="11" name="Picture 10">
            <a:extLst>
              <a:ext uri="{FF2B5EF4-FFF2-40B4-BE49-F238E27FC236}">
                <a16:creationId xmlns="" xmlns:a16="http://schemas.microsoft.com/office/drawing/2014/main" id="{8D219EBC-47B8-4C6C-B820-1EF944A6272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a:off x="1752600" y="3751263"/>
            <a:ext cx="5082407" cy="2837677"/>
          </a:xfrm>
          <a:prstGeom prst="rect">
            <a:avLst/>
          </a:prstGeom>
        </p:spPr>
      </p:pic>
    </p:spTree>
    <p:extLst>
      <p:ext uri="{BB962C8B-B14F-4D97-AF65-F5344CB8AC3E}">
        <p14:creationId xmlns:p14="http://schemas.microsoft.com/office/powerpoint/2010/main" val="32695551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9408" y="76200"/>
            <a:ext cx="6172200" cy="9350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smtClean="0">
                <a:solidFill>
                  <a:schemeClr val="bg1"/>
                </a:solidFill>
              </a:rPr>
              <a:t>MIS</a:t>
            </a:r>
            <a:endParaRPr lang="en-US"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403715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87" y="167709"/>
            <a:ext cx="5715000" cy="741362"/>
          </a:xfrm>
        </p:spPr>
        <p:txBody>
          <a:bodyPr/>
          <a:lstStyle/>
          <a:p>
            <a:r>
              <a:rPr lang="en-US" sz="2800" b="1" dirty="0" smtClean="0"/>
              <a:t>Triennial mhp review:</a:t>
            </a:r>
            <a:br>
              <a:rPr lang="en-US" sz="2800" b="1" dirty="0" smtClean="0"/>
            </a:br>
            <a:r>
              <a:rPr lang="en-US" sz="2200" b="1" dirty="0" smtClean="0"/>
              <a:t>System review compliance rates</a:t>
            </a:r>
            <a:endParaRPr lang="en-US" sz="2200" b="1"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010998497"/>
              </p:ext>
            </p:extLst>
          </p:nvPr>
        </p:nvGraphicFramePr>
        <p:xfrm>
          <a:off x="533400" y="1676401"/>
          <a:ext cx="8229600" cy="4718296"/>
        </p:xfrm>
        <a:graphic>
          <a:graphicData uri="http://schemas.openxmlformats.org/drawingml/2006/table">
            <a:tbl>
              <a:tblPr firstRow="1" bandRow="1">
                <a:tableStyleId>{5C22544A-7EE6-4342-B048-85BDC9FD1C3A}</a:tableStyleId>
              </a:tblPr>
              <a:tblGrid>
                <a:gridCol w="1752600"/>
                <a:gridCol w="1539240"/>
                <a:gridCol w="1645920"/>
                <a:gridCol w="1645920"/>
                <a:gridCol w="1645920"/>
              </a:tblGrid>
              <a:tr h="1042424">
                <a:tc>
                  <a:txBody>
                    <a:bodyPr/>
                    <a:lstStyle/>
                    <a:p>
                      <a:r>
                        <a:rPr lang="en-US" dirty="0" smtClean="0"/>
                        <a:t>Fiscal Year </a:t>
                      </a:r>
                      <a:endParaRPr lang="en-US" dirty="0"/>
                    </a:p>
                  </a:txBody>
                  <a:tcPr/>
                </a:tc>
                <a:tc>
                  <a:txBody>
                    <a:bodyPr/>
                    <a:lstStyle/>
                    <a:p>
                      <a:r>
                        <a:rPr lang="en-US" dirty="0" smtClean="0"/>
                        <a:t># of MHPs Reviewed </a:t>
                      </a:r>
                      <a:endParaRPr lang="en-US" dirty="0"/>
                    </a:p>
                  </a:txBody>
                  <a:tcPr/>
                </a:tc>
                <a:tc>
                  <a:txBody>
                    <a:bodyPr/>
                    <a:lstStyle/>
                    <a:p>
                      <a:r>
                        <a:rPr lang="en-US" dirty="0" smtClean="0"/>
                        <a:t>Total # of Items</a:t>
                      </a:r>
                      <a:r>
                        <a:rPr lang="en-US" baseline="0" dirty="0" smtClean="0"/>
                        <a:t> in the Annual Protocol</a:t>
                      </a:r>
                      <a:endParaRPr lang="en-US" dirty="0"/>
                    </a:p>
                  </a:txBody>
                  <a:tcPr/>
                </a:tc>
                <a:tc>
                  <a:txBody>
                    <a:bodyPr/>
                    <a:lstStyle/>
                    <a:p>
                      <a:r>
                        <a:rPr lang="en-US" dirty="0" smtClean="0"/>
                        <a:t>Average % Out or Partial Compliance</a:t>
                      </a:r>
                      <a:endParaRPr lang="en-US" dirty="0"/>
                    </a:p>
                  </a:txBody>
                  <a:tcPr/>
                </a:tc>
                <a:tc>
                  <a:txBody>
                    <a:bodyPr/>
                    <a:lstStyle/>
                    <a:p>
                      <a:r>
                        <a:rPr lang="en-US" dirty="0" smtClean="0"/>
                        <a:t>% Range Out of Compliance </a:t>
                      </a:r>
                      <a:endParaRPr lang="en-US" dirty="0"/>
                    </a:p>
                  </a:txBody>
                  <a:tcPr/>
                </a:tc>
              </a:tr>
              <a:tr h="446755">
                <a:tc>
                  <a:txBody>
                    <a:bodyPr/>
                    <a:lstStyle/>
                    <a:p>
                      <a:r>
                        <a:rPr lang="en-US" dirty="0" smtClean="0"/>
                        <a:t>2012-2013</a:t>
                      </a:r>
                      <a:endParaRPr lang="en-US" dirty="0"/>
                    </a:p>
                  </a:txBody>
                  <a:tcPr/>
                </a:tc>
                <a:tc>
                  <a:txBody>
                    <a:bodyPr/>
                    <a:lstStyle/>
                    <a:p>
                      <a:r>
                        <a:rPr lang="en-US" dirty="0" smtClean="0"/>
                        <a:t>17</a:t>
                      </a:r>
                      <a:endParaRPr lang="en-US" dirty="0"/>
                    </a:p>
                  </a:txBody>
                  <a:tcPr/>
                </a:tc>
                <a:tc>
                  <a:txBody>
                    <a:bodyPr/>
                    <a:lstStyle/>
                    <a:p>
                      <a:r>
                        <a:rPr lang="en-US" dirty="0" smtClean="0"/>
                        <a:t>131</a:t>
                      </a:r>
                      <a:endParaRPr lang="en-US" dirty="0"/>
                    </a:p>
                  </a:txBody>
                  <a:tcPr/>
                </a:tc>
                <a:tc>
                  <a:txBody>
                    <a:bodyPr/>
                    <a:lstStyle/>
                    <a:p>
                      <a:r>
                        <a:rPr lang="en-US" dirty="0" smtClean="0"/>
                        <a:t>25%</a:t>
                      </a:r>
                      <a:endParaRPr lang="en-US" dirty="0"/>
                    </a:p>
                  </a:txBody>
                  <a:tcPr/>
                </a:tc>
                <a:tc>
                  <a:txBody>
                    <a:bodyPr/>
                    <a:lstStyle/>
                    <a:p>
                      <a:r>
                        <a:rPr lang="en-US" dirty="0" smtClean="0"/>
                        <a:t>10%-62%</a:t>
                      </a:r>
                      <a:endParaRPr lang="en-US" dirty="0"/>
                    </a:p>
                  </a:txBody>
                  <a:tcPr/>
                </a:tc>
              </a:tr>
              <a:tr h="521213">
                <a:tc>
                  <a:txBody>
                    <a:bodyPr/>
                    <a:lstStyle/>
                    <a:p>
                      <a:r>
                        <a:rPr lang="en-US" dirty="0" smtClean="0"/>
                        <a:t>2013-2014</a:t>
                      </a:r>
                      <a:endParaRPr lang="en-US" dirty="0"/>
                    </a:p>
                  </a:txBody>
                  <a:tcPr/>
                </a:tc>
                <a:tc>
                  <a:txBody>
                    <a:bodyPr/>
                    <a:lstStyle/>
                    <a:p>
                      <a:r>
                        <a:rPr lang="en-US" dirty="0" smtClean="0"/>
                        <a:t>19</a:t>
                      </a:r>
                      <a:endParaRPr lang="en-US" dirty="0"/>
                    </a:p>
                  </a:txBody>
                  <a:tcPr/>
                </a:tc>
                <a:tc>
                  <a:txBody>
                    <a:bodyPr/>
                    <a:lstStyle/>
                    <a:p>
                      <a:r>
                        <a:rPr lang="en-US" dirty="0" smtClean="0"/>
                        <a:t>114</a:t>
                      </a:r>
                      <a:endParaRPr lang="en-US" dirty="0"/>
                    </a:p>
                  </a:txBody>
                  <a:tcPr/>
                </a:tc>
                <a:tc>
                  <a:txBody>
                    <a:bodyPr/>
                    <a:lstStyle/>
                    <a:p>
                      <a:r>
                        <a:rPr lang="en-US" dirty="0" smtClean="0"/>
                        <a:t>11%</a:t>
                      </a:r>
                      <a:endParaRPr lang="en-US" dirty="0"/>
                    </a:p>
                  </a:txBody>
                  <a:tcPr/>
                </a:tc>
                <a:tc>
                  <a:txBody>
                    <a:bodyPr/>
                    <a:lstStyle/>
                    <a:p>
                      <a:r>
                        <a:rPr lang="en-US" dirty="0" smtClean="0"/>
                        <a:t>3%-29%</a:t>
                      </a:r>
                      <a:endParaRPr lang="en-US" dirty="0"/>
                    </a:p>
                  </a:txBody>
                  <a:tcPr/>
                </a:tc>
              </a:tr>
              <a:tr h="513803">
                <a:tc>
                  <a:txBody>
                    <a:bodyPr/>
                    <a:lstStyle/>
                    <a:p>
                      <a:r>
                        <a:rPr lang="en-US" dirty="0" smtClean="0"/>
                        <a:t>2014-2015</a:t>
                      </a:r>
                      <a:endParaRPr lang="en-US" dirty="0"/>
                    </a:p>
                  </a:txBody>
                  <a:tcPr/>
                </a:tc>
                <a:tc>
                  <a:txBody>
                    <a:bodyPr/>
                    <a:lstStyle/>
                    <a:p>
                      <a:r>
                        <a:rPr lang="en-US" dirty="0" smtClean="0"/>
                        <a:t>19</a:t>
                      </a:r>
                      <a:endParaRPr lang="en-US" dirty="0"/>
                    </a:p>
                  </a:txBody>
                  <a:tcPr/>
                </a:tc>
                <a:tc>
                  <a:txBody>
                    <a:bodyPr/>
                    <a:lstStyle/>
                    <a:p>
                      <a:r>
                        <a:rPr lang="en-US" dirty="0" smtClean="0"/>
                        <a:t>151</a:t>
                      </a:r>
                      <a:endParaRPr lang="en-US" dirty="0"/>
                    </a:p>
                  </a:txBody>
                  <a:tcPr/>
                </a:tc>
                <a:tc>
                  <a:txBody>
                    <a:bodyPr/>
                    <a:lstStyle/>
                    <a:p>
                      <a:r>
                        <a:rPr lang="en-US" dirty="0" smtClean="0"/>
                        <a:t>12%</a:t>
                      </a:r>
                      <a:endParaRPr lang="en-US" dirty="0"/>
                    </a:p>
                  </a:txBody>
                  <a:tcPr/>
                </a:tc>
                <a:tc>
                  <a:txBody>
                    <a:bodyPr/>
                    <a:lstStyle/>
                    <a:p>
                      <a:r>
                        <a:rPr lang="en-US" dirty="0" smtClean="0"/>
                        <a:t>0%-33%</a:t>
                      </a:r>
                      <a:endParaRPr lang="en-US" dirty="0"/>
                    </a:p>
                  </a:txBody>
                  <a:tcPr/>
                </a:tc>
              </a:tr>
              <a:tr h="498984">
                <a:tc>
                  <a:txBody>
                    <a:bodyPr/>
                    <a:lstStyle/>
                    <a:p>
                      <a:r>
                        <a:rPr lang="en-US" dirty="0" smtClean="0"/>
                        <a:t>2015-2016</a:t>
                      </a:r>
                      <a:endParaRPr lang="en-US" dirty="0"/>
                    </a:p>
                  </a:txBody>
                  <a:tcPr/>
                </a:tc>
                <a:tc>
                  <a:txBody>
                    <a:bodyPr/>
                    <a:lstStyle/>
                    <a:p>
                      <a:r>
                        <a:rPr lang="en-US" dirty="0" smtClean="0"/>
                        <a:t>17</a:t>
                      </a:r>
                      <a:endParaRPr lang="en-US" dirty="0"/>
                    </a:p>
                  </a:txBody>
                  <a:tcPr/>
                </a:tc>
                <a:tc>
                  <a:txBody>
                    <a:bodyPr/>
                    <a:lstStyle/>
                    <a:p>
                      <a:r>
                        <a:rPr lang="en-US" dirty="0" smtClean="0"/>
                        <a:t>187</a:t>
                      </a:r>
                      <a:endParaRPr lang="en-US" dirty="0"/>
                    </a:p>
                  </a:txBody>
                  <a:tcPr/>
                </a:tc>
                <a:tc>
                  <a:txBody>
                    <a:bodyPr/>
                    <a:lstStyle/>
                    <a:p>
                      <a:r>
                        <a:rPr lang="en-US" dirty="0" smtClean="0"/>
                        <a:t>5%</a:t>
                      </a:r>
                      <a:endParaRPr lang="en-US" dirty="0"/>
                    </a:p>
                  </a:txBody>
                  <a:tcPr/>
                </a:tc>
                <a:tc>
                  <a:txBody>
                    <a:bodyPr/>
                    <a:lstStyle/>
                    <a:p>
                      <a:r>
                        <a:rPr lang="en-US" dirty="0" smtClean="0"/>
                        <a:t>0%-19%</a:t>
                      </a:r>
                      <a:endParaRPr lang="en-US" dirty="0"/>
                    </a:p>
                  </a:txBody>
                  <a:tcPr/>
                </a:tc>
              </a:tr>
              <a:tr h="774228">
                <a:tc>
                  <a:txBody>
                    <a:bodyPr/>
                    <a:lstStyle/>
                    <a:p>
                      <a:r>
                        <a:rPr lang="en-US" dirty="0" smtClean="0"/>
                        <a:t>3-Year Cycle Average</a:t>
                      </a:r>
                      <a:r>
                        <a:rPr lang="en-US" baseline="0" dirty="0" smtClean="0"/>
                        <a:t> </a:t>
                      </a:r>
                      <a:endParaRPr lang="en-US" dirty="0"/>
                    </a:p>
                  </a:txBody>
                  <a:tcPr/>
                </a:tc>
                <a:tc>
                  <a:txBody>
                    <a:bodyPr/>
                    <a:lstStyle/>
                    <a:p>
                      <a:r>
                        <a:rPr lang="en-US" dirty="0" smtClean="0"/>
                        <a:t>56</a:t>
                      </a:r>
                      <a:endParaRPr lang="en-US" dirty="0"/>
                    </a:p>
                  </a:txBody>
                  <a:tcPr/>
                </a:tc>
                <a:tc>
                  <a:txBody>
                    <a:bodyPr/>
                    <a:lstStyle/>
                    <a:p>
                      <a:r>
                        <a:rPr lang="en-US" dirty="0" smtClean="0"/>
                        <a:t>146</a:t>
                      </a:r>
                      <a:endParaRPr lang="en-US" dirty="0"/>
                    </a:p>
                  </a:txBody>
                  <a:tcPr/>
                </a:tc>
                <a:tc>
                  <a:txBody>
                    <a:bodyPr/>
                    <a:lstStyle/>
                    <a:p>
                      <a:r>
                        <a:rPr lang="en-US" dirty="0" smtClean="0"/>
                        <a:t>13%</a:t>
                      </a:r>
                      <a:endParaRPr lang="en-US" dirty="0"/>
                    </a:p>
                  </a:txBody>
                  <a:tcPr/>
                </a:tc>
                <a:tc>
                  <a:txBody>
                    <a:bodyPr/>
                    <a:lstStyle/>
                    <a:p>
                      <a:r>
                        <a:rPr lang="en-US" dirty="0" smtClean="0"/>
                        <a:t>0%-62% </a:t>
                      </a:r>
                      <a:endParaRPr lang="en-US" dirty="0"/>
                    </a:p>
                  </a:txBody>
                  <a:tcPr/>
                </a:tc>
              </a:tr>
              <a:tr h="774593">
                <a:tc>
                  <a:txBody>
                    <a:bodyPr/>
                    <a:lstStyle/>
                    <a:p>
                      <a:r>
                        <a:rPr lang="en-US" sz="2000" b="1" dirty="0" smtClean="0"/>
                        <a:t>San Diego,</a:t>
                      </a:r>
                      <a:r>
                        <a:rPr lang="en-US" sz="2000" b="1" baseline="0" dirty="0" smtClean="0"/>
                        <a:t> March 2018</a:t>
                      </a:r>
                      <a:endParaRPr lang="en-US" sz="2000" b="1" dirty="0"/>
                    </a:p>
                  </a:txBody>
                  <a:tcPr/>
                </a:tc>
                <a:tc>
                  <a:txBody>
                    <a:bodyPr/>
                    <a:lstStyle/>
                    <a:p>
                      <a:endParaRPr lang="en-US" dirty="0"/>
                    </a:p>
                  </a:txBody>
                  <a:tcPr/>
                </a:tc>
                <a:tc>
                  <a:txBody>
                    <a:bodyPr/>
                    <a:lstStyle/>
                    <a:p>
                      <a:r>
                        <a:rPr lang="en-US" dirty="0" smtClean="0"/>
                        <a:t>243</a:t>
                      </a:r>
                      <a:endParaRPr lang="en-US" dirty="0"/>
                    </a:p>
                  </a:txBody>
                  <a:tcPr/>
                </a:tc>
                <a:tc>
                  <a:txBody>
                    <a:bodyPr/>
                    <a:lstStyle/>
                    <a:p>
                      <a:r>
                        <a:rPr lang="en-US" dirty="0" smtClean="0"/>
                        <a:t>2.9%</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603345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339" y="169221"/>
            <a:ext cx="5715000" cy="741362"/>
          </a:xfrm>
        </p:spPr>
        <p:txBody>
          <a:bodyPr/>
          <a:lstStyle/>
          <a:p>
            <a:r>
              <a:rPr lang="en-US" sz="2800" b="1" dirty="0" smtClean="0"/>
              <a:t>DHCS ENHANCED MONITORING </a:t>
            </a:r>
            <a:endParaRPr lang="en-US" sz="2800" b="1" dirty="0"/>
          </a:p>
        </p:txBody>
      </p:sp>
      <p:sp>
        <p:nvSpPr>
          <p:cNvPr id="7" name="Content Placeholder 2"/>
          <p:cNvSpPr>
            <a:spLocks noGrp="1"/>
          </p:cNvSpPr>
          <p:nvPr>
            <p:ph idx="1"/>
          </p:nvPr>
        </p:nvSpPr>
        <p:spPr>
          <a:xfrm>
            <a:off x="511670" y="1490869"/>
            <a:ext cx="8181149" cy="4363279"/>
          </a:xfrm>
        </p:spPr>
        <p:txBody>
          <a:bodyPr>
            <a:normAutofit fontScale="92500" lnSpcReduction="10000"/>
          </a:bodyPr>
          <a:lstStyle/>
          <a:p>
            <a:r>
              <a:rPr lang="en-US" sz="2800" dirty="0" smtClean="0"/>
              <a:t>DHCS to operationalize definitions (e.g., significant findings, substantial improvement, etc.) for criteria triggering enhanced monitoring and imposing sanctions, fines, and penalties</a:t>
            </a:r>
          </a:p>
          <a:p>
            <a:pPr lvl="1"/>
            <a:r>
              <a:rPr lang="en-US" sz="2800" dirty="0" smtClean="0"/>
              <a:t>Temporary Suspension Orders </a:t>
            </a:r>
          </a:p>
          <a:p>
            <a:pPr lvl="2"/>
            <a:r>
              <a:rPr lang="en-US" sz="2800" dirty="0" smtClean="0"/>
              <a:t>Suspension of the MHP’s specified personnel; and/or specified subcontractor </a:t>
            </a:r>
          </a:p>
        </p:txBody>
      </p:sp>
    </p:spTree>
    <p:extLst>
      <p:ext uri="{BB962C8B-B14F-4D97-AF65-F5344CB8AC3E}">
        <p14:creationId xmlns:p14="http://schemas.microsoft.com/office/powerpoint/2010/main" val="1568372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61" y="178904"/>
            <a:ext cx="6109883" cy="934279"/>
          </a:xfrm>
        </p:spPr>
        <p:txBody>
          <a:bodyPr>
            <a:noAutofit/>
          </a:bodyPr>
          <a:lstStyle/>
          <a:p>
            <a:r>
              <a:rPr lang="en-US" sz="2800" b="1" dirty="0" smtClean="0"/>
              <a:t>medicaid managed care final rule </a:t>
            </a:r>
            <a:r>
              <a:rPr lang="en-US" sz="2800" dirty="0" smtClean="0"/>
              <a:t>	</a:t>
            </a:r>
            <a:endParaRPr lang="en-US" sz="2800" dirty="0"/>
          </a:p>
        </p:txBody>
      </p:sp>
      <p:sp>
        <p:nvSpPr>
          <p:cNvPr id="5" name="Content Placeholder 2"/>
          <p:cNvSpPr>
            <a:spLocks noGrp="1"/>
          </p:cNvSpPr>
          <p:nvPr>
            <p:ph idx="1"/>
          </p:nvPr>
        </p:nvSpPr>
        <p:spPr>
          <a:xfrm>
            <a:off x="447261" y="1408412"/>
            <a:ext cx="8335754" cy="5151414"/>
          </a:xfrm>
        </p:spPr>
        <p:txBody>
          <a:bodyPr>
            <a:noAutofit/>
          </a:bodyPr>
          <a:lstStyle/>
          <a:p>
            <a:pPr>
              <a:lnSpc>
                <a:spcPct val="100000"/>
              </a:lnSpc>
              <a:spcAft>
                <a:spcPts val="0"/>
              </a:spcAft>
            </a:pPr>
            <a:r>
              <a:rPr lang="en-US" sz="2400" dirty="0"/>
              <a:t>Commonly referred to as the “Mega Regs</a:t>
            </a:r>
            <a:r>
              <a:rPr lang="en-US" sz="2400" dirty="0" smtClean="0"/>
              <a:t>”</a:t>
            </a:r>
          </a:p>
          <a:p>
            <a:pPr marL="0" indent="0">
              <a:lnSpc>
                <a:spcPct val="100000"/>
              </a:lnSpc>
              <a:spcAft>
                <a:spcPts val="0"/>
              </a:spcAft>
              <a:buNone/>
            </a:pPr>
            <a:endParaRPr lang="en-US" sz="2400" dirty="0"/>
          </a:p>
          <a:p>
            <a:pPr>
              <a:lnSpc>
                <a:spcPct val="100000"/>
              </a:lnSpc>
              <a:spcAft>
                <a:spcPts val="0"/>
              </a:spcAft>
            </a:pPr>
            <a:r>
              <a:rPr lang="en-US" sz="2400" dirty="0" smtClean="0"/>
              <a:t>Issued </a:t>
            </a:r>
            <a:r>
              <a:rPr lang="en-US" sz="2400" dirty="0"/>
              <a:t>on May 6, </a:t>
            </a:r>
            <a:r>
              <a:rPr lang="en-US" sz="2400" dirty="0" smtClean="0"/>
              <a:t>2016</a:t>
            </a:r>
          </a:p>
          <a:p>
            <a:pPr marL="0" indent="0">
              <a:lnSpc>
                <a:spcPct val="100000"/>
              </a:lnSpc>
              <a:spcAft>
                <a:spcPts val="0"/>
              </a:spcAft>
              <a:buNone/>
            </a:pPr>
            <a:endParaRPr lang="en-US" sz="2400" dirty="0"/>
          </a:p>
          <a:p>
            <a:pPr>
              <a:lnSpc>
                <a:spcPct val="100000"/>
              </a:lnSpc>
              <a:spcAft>
                <a:spcPts val="0"/>
              </a:spcAft>
            </a:pPr>
            <a:r>
              <a:rPr lang="en-US" sz="2400" dirty="0" smtClean="0"/>
              <a:t>Applies </a:t>
            </a:r>
            <a:r>
              <a:rPr lang="en-US" sz="2400" dirty="0"/>
              <a:t>to the provision of Medicaid Managed Care (MMC) programs and managed care organizations (MCOs), Pre-paid Inpatient Health Plans (PIHPs), and Pre-paid Ambulatory Health Plans (PAHPs</a:t>
            </a:r>
            <a:r>
              <a:rPr lang="en-US" sz="2400" dirty="0" smtClean="0"/>
              <a:t>)</a:t>
            </a:r>
          </a:p>
          <a:p>
            <a:pPr marL="0" indent="0">
              <a:lnSpc>
                <a:spcPct val="100000"/>
              </a:lnSpc>
              <a:spcAft>
                <a:spcPts val="0"/>
              </a:spcAft>
              <a:buNone/>
            </a:pPr>
            <a:endParaRPr lang="en-US" sz="2400" dirty="0"/>
          </a:p>
          <a:p>
            <a:pPr>
              <a:lnSpc>
                <a:spcPct val="100000"/>
              </a:lnSpc>
              <a:spcAft>
                <a:spcPts val="0"/>
              </a:spcAft>
            </a:pPr>
            <a:r>
              <a:rPr lang="en-US" sz="2400" dirty="0"/>
              <a:t>Mental Health Plans (MHPs) and Drug Medi-Cal Organized Delivery System (DMC-ODS) pilot counties are classified as PIHPs and must therefore comply with the federal managed care requirements</a:t>
            </a:r>
          </a:p>
        </p:txBody>
      </p:sp>
    </p:spTree>
    <p:extLst>
      <p:ext uri="{BB962C8B-B14F-4D97-AF65-F5344CB8AC3E}">
        <p14:creationId xmlns:p14="http://schemas.microsoft.com/office/powerpoint/2010/main" val="2052749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47261" y="139148"/>
            <a:ext cx="6109883" cy="934279"/>
          </a:xfrm>
        </p:spPr>
        <p:txBody>
          <a:bodyPr>
            <a:noAutofit/>
          </a:bodyPr>
          <a:lstStyle/>
          <a:p>
            <a:r>
              <a:rPr lang="en-US" sz="2800" b="1" dirty="0" smtClean="0"/>
              <a:t>Medicaid managed care final rule </a:t>
            </a:r>
            <a:r>
              <a:rPr lang="en-US" sz="2800" dirty="0" smtClean="0"/>
              <a:t>	</a:t>
            </a:r>
            <a:endParaRPr lang="en-US" sz="2800" dirty="0"/>
          </a:p>
        </p:txBody>
      </p:sp>
      <p:sp>
        <p:nvSpPr>
          <p:cNvPr id="7" name="Content Placeholder 2"/>
          <p:cNvSpPr>
            <a:spLocks noGrp="1"/>
          </p:cNvSpPr>
          <p:nvPr>
            <p:ph idx="1"/>
          </p:nvPr>
        </p:nvSpPr>
        <p:spPr>
          <a:xfrm>
            <a:off x="447261" y="1470991"/>
            <a:ext cx="8330236" cy="4442792"/>
          </a:xfrm>
        </p:spPr>
        <p:txBody>
          <a:bodyPr>
            <a:normAutofit fontScale="92500" lnSpcReduction="10000"/>
          </a:bodyPr>
          <a:lstStyle/>
          <a:p>
            <a:pPr>
              <a:lnSpc>
                <a:spcPct val="100000"/>
              </a:lnSpc>
              <a:spcAft>
                <a:spcPts val="0"/>
              </a:spcAft>
            </a:pPr>
            <a:r>
              <a:rPr lang="en-US" sz="2800" dirty="0"/>
              <a:t>Implementation of the new federal regulations is currently in process and will occur in </a:t>
            </a:r>
            <a:r>
              <a:rPr lang="en-US" sz="2800" dirty="0" smtClean="0"/>
              <a:t>phases.  </a:t>
            </a:r>
            <a:r>
              <a:rPr lang="en-US" sz="2800" dirty="0"/>
              <a:t>They include:</a:t>
            </a:r>
          </a:p>
          <a:p>
            <a:pPr lvl="1">
              <a:spcAft>
                <a:spcPts val="0"/>
              </a:spcAft>
            </a:pPr>
            <a:r>
              <a:rPr lang="en-US" sz="2800" dirty="0"/>
              <a:t>Parity</a:t>
            </a:r>
          </a:p>
          <a:p>
            <a:pPr lvl="1">
              <a:spcAft>
                <a:spcPts val="0"/>
              </a:spcAft>
            </a:pPr>
            <a:r>
              <a:rPr lang="en-US" sz="2800" dirty="0"/>
              <a:t>Network Adequacy</a:t>
            </a:r>
          </a:p>
          <a:p>
            <a:pPr lvl="1">
              <a:spcAft>
                <a:spcPts val="0"/>
              </a:spcAft>
            </a:pPr>
            <a:r>
              <a:rPr lang="en-US" sz="2800" dirty="0"/>
              <a:t>Enrollee Rights</a:t>
            </a:r>
          </a:p>
          <a:p>
            <a:pPr lvl="1">
              <a:spcAft>
                <a:spcPts val="0"/>
              </a:spcAft>
            </a:pPr>
            <a:r>
              <a:rPr lang="en-US" sz="2800" dirty="0"/>
              <a:t>Grievances and Appeals</a:t>
            </a:r>
          </a:p>
          <a:p>
            <a:pPr lvl="1">
              <a:spcAft>
                <a:spcPts val="0"/>
              </a:spcAft>
            </a:pPr>
            <a:r>
              <a:rPr lang="en-US" sz="2800" dirty="0"/>
              <a:t>New Managed Care Quality Rating System</a:t>
            </a:r>
          </a:p>
          <a:p>
            <a:pPr lvl="1">
              <a:spcAft>
                <a:spcPts val="0"/>
              </a:spcAft>
            </a:pPr>
            <a:r>
              <a:rPr lang="en-US" sz="2800" dirty="0"/>
              <a:t>Program Integrity </a:t>
            </a:r>
          </a:p>
          <a:p>
            <a:endParaRPr lang="en-US" dirty="0"/>
          </a:p>
        </p:txBody>
      </p:sp>
    </p:spTree>
    <p:extLst>
      <p:ext uri="{BB962C8B-B14F-4D97-AF65-F5344CB8AC3E}">
        <p14:creationId xmlns:p14="http://schemas.microsoft.com/office/powerpoint/2010/main" val="3958869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261" y="129209"/>
            <a:ext cx="6109883" cy="934279"/>
          </a:xfrm>
          <a:prstGeom prst="rect">
            <a:avLst/>
          </a:prstGeom>
        </p:spPr>
        <p:txBody>
          <a:bodyPr>
            <a:noAutofit/>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2800" b="1" dirty="0" smtClean="0"/>
              <a:t>Medicaid managed care final rule </a:t>
            </a:r>
            <a:r>
              <a:rPr lang="en-US" sz="2800" dirty="0" smtClean="0"/>
              <a:t>	</a:t>
            </a:r>
            <a:endParaRPr lang="en-US" sz="2800" dirty="0"/>
          </a:p>
        </p:txBody>
      </p:sp>
      <p:sp>
        <p:nvSpPr>
          <p:cNvPr id="5" name="Content Placeholder 2"/>
          <p:cNvSpPr txBox="1">
            <a:spLocks/>
          </p:cNvSpPr>
          <p:nvPr/>
        </p:nvSpPr>
        <p:spPr>
          <a:xfrm>
            <a:off x="288038" y="1560443"/>
            <a:ext cx="8516595" cy="4542183"/>
          </a:xfrm>
          <a:prstGeom prst="rect">
            <a:avLst/>
          </a:prstGeom>
        </p:spPr>
        <p:txBody>
          <a:bodyPr>
            <a:normAutofit/>
          </a:bodyPr>
          <a:lst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Key goals are:</a:t>
            </a:r>
          </a:p>
          <a:p>
            <a:pPr lvl="1">
              <a:lnSpc>
                <a:spcPct val="100000"/>
              </a:lnSpc>
            </a:pPr>
            <a:r>
              <a:rPr lang="en-US" sz="2400" dirty="0" smtClean="0"/>
              <a:t>To support State efforts to advance delivery system reform and improve the quality of care</a:t>
            </a:r>
          </a:p>
          <a:p>
            <a:pPr lvl="1">
              <a:lnSpc>
                <a:spcPct val="100000"/>
              </a:lnSpc>
            </a:pPr>
            <a:r>
              <a:rPr lang="en-US" sz="2400" dirty="0" smtClean="0"/>
              <a:t>To strengthen the beneficiary experience of care and key beneficiary protections</a:t>
            </a:r>
          </a:p>
          <a:p>
            <a:pPr lvl="1">
              <a:lnSpc>
                <a:spcPct val="100000"/>
              </a:lnSpc>
            </a:pPr>
            <a:r>
              <a:rPr lang="en-US" sz="2400" dirty="0" smtClean="0"/>
              <a:t>To strengthen program integrity by improving accountability and transparency</a:t>
            </a:r>
          </a:p>
          <a:p>
            <a:pPr lvl="1">
              <a:lnSpc>
                <a:spcPct val="100000"/>
              </a:lnSpc>
            </a:pPr>
            <a:r>
              <a:rPr lang="en-US" sz="2400" dirty="0" smtClean="0"/>
              <a:t>To align key Medicaid and CHIP managed care requirements with other health coverage programs</a:t>
            </a:r>
          </a:p>
          <a:p>
            <a:pPr marL="0" indent="0">
              <a:buFont typeface="Wingdings" panose="05000000000000000000" pitchFamily="2" charset="2"/>
              <a:buNone/>
            </a:pPr>
            <a:endParaRPr lang="en-US" dirty="0"/>
          </a:p>
        </p:txBody>
      </p:sp>
    </p:spTree>
    <p:extLst>
      <p:ext uri="{BB962C8B-B14F-4D97-AF65-F5344CB8AC3E}">
        <p14:creationId xmlns:p14="http://schemas.microsoft.com/office/powerpoint/2010/main" val="3596649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74644" y="240475"/>
            <a:ext cx="5436704" cy="574534"/>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Network adequacy</a:t>
            </a:r>
            <a:endParaRPr lang="en-US" sz="3200" b="1" dirty="0"/>
          </a:p>
        </p:txBody>
      </p:sp>
      <p:sp>
        <p:nvSpPr>
          <p:cNvPr id="4" name="Content Placeholder 2"/>
          <p:cNvSpPr txBox="1">
            <a:spLocks/>
          </p:cNvSpPr>
          <p:nvPr/>
        </p:nvSpPr>
        <p:spPr>
          <a:xfrm>
            <a:off x="343947" y="1590261"/>
            <a:ext cx="8535230" cy="4552122"/>
          </a:xfrm>
          <a:prstGeom prst="rect">
            <a:avLst/>
          </a:prstGeom>
        </p:spPr>
        <p:txBody>
          <a:bodyPr>
            <a:normAutofit fontScale="92500"/>
          </a:bodyPr>
          <a:lst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Aft>
                <a:spcPts val="0"/>
              </a:spcAft>
              <a:buFont typeface="Wingdings" panose="05000000000000000000" pitchFamily="2" charset="2"/>
              <a:buNone/>
            </a:pPr>
            <a:r>
              <a:rPr lang="en-US" sz="2400" dirty="0" smtClean="0"/>
              <a:t>Counties must comply with time and distance standards for adult and pediatric behavioral health (mental health and substance use disorder services) providers. </a:t>
            </a:r>
          </a:p>
          <a:p>
            <a:pPr marL="0" indent="0">
              <a:lnSpc>
                <a:spcPct val="100000"/>
              </a:lnSpc>
              <a:spcAft>
                <a:spcPts val="0"/>
              </a:spcAft>
              <a:buFont typeface="Wingdings" panose="05000000000000000000" pitchFamily="2" charset="2"/>
              <a:buNone/>
            </a:pPr>
            <a:r>
              <a:rPr lang="en-US" sz="2400" dirty="0" smtClean="0"/>
              <a:t>Based on population density: rural, small, medium, or dense</a:t>
            </a:r>
          </a:p>
          <a:p>
            <a:pPr fontAlgn="ctr"/>
            <a:r>
              <a:rPr lang="en-US" sz="2400" b="1" dirty="0" smtClean="0"/>
              <a:t>Time and Distance Standards</a:t>
            </a:r>
            <a:endParaRPr lang="en-US" sz="2400" dirty="0" smtClean="0"/>
          </a:p>
          <a:p>
            <a:pPr fontAlgn="ctr"/>
            <a:r>
              <a:rPr lang="en-US" sz="2400" b="1" dirty="0" smtClean="0"/>
              <a:t>Dense (San Diego)</a:t>
            </a:r>
            <a:endParaRPr lang="en-US" sz="2400" dirty="0" smtClean="0"/>
          </a:p>
          <a:p>
            <a:pPr fontAlgn="ctr"/>
            <a:r>
              <a:rPr lang="en-US" sz="2400" dirty="0" smtClean="0"/>
              <a:t>15 miles/30 minutes</a:t>
            </a:r>
          </a:p>
          <a:p>
            <a:pPr>
              <a:lnSpc>
                <a:spcPct val="100000"/>
              </a:lnSpc>
              <a:spcAft>
                <a:spcPts val="0"/>
              </a:spcAft>
            </a:pPr>
            <a:endParaRPr lang="en-US" sz="2400" dirty="0" smtClean="0"/>
          </a:p>
          <a:p>
            <a:pPr marL="0" indent="0">
              <a:lnSpc>
                <a:spcPct val="100000"/>
              </a:lnSpc>
              <a:spcAft>
                <a:spcPts val="0"/>
              </a:spcAft>
              <a:buFont typeface="Wingdings" panose="05000000000000000000" pitchFamily="2" charset="2"/>
              <a:buNone/>
            </a:pPr>
            <a:r>
              <a:rPr lang="en-US" sz="2400" dirty="0" smtClean="0"/>
              <a:t>An alternate access standards request can be submitted to DHCS for regions that do not meet the time and distance standards.</a:t>
            </a:r>
          </a:p>
          <a:p>
            <a:endParaRPr lang="en-US" dirty="0"/>
          </a:p>
        </p:txBody>
      </p:sp>
    </p:spTree>
    <p:extLst>
      <p:ext uri="{BB962C8B-B14F-4D97-AF65-F5344CB8AC3E}">
        <p14:creationId xmlns:p14="http://schemas.microsoft.com/office/powerpoint/2010/main" val="4248527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95742" y="240475"/>
            <a:ext cx="5416826" cy="574534"/>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Network adequacy</a:t>
            </a:r>
            <a:endParaRPr lang="en-US" sz="3200" b="1" dirty="0"/>
          </a:p>
        </p:txBody>
      </p:sp>
      <p:sp>
        <p:nvSpPr>
          <p:cNvPr id="4" name="Content Placeholder 2"/>
          <p:cNvSpPr txBox="1">
            <a:spLocks/>
          </p:cNvSpPr>
          <p:nvPr/>
        </p:nvSpPr>
        <p:spPr>
          <a:xfrm>
            <a:off x="822959" y="1202635"/>
            <a:ext cx="7543801" cy="5247861"/>
          </a:xfrm>
          <a:prstGeom prst="rect">
            <a:avLst/>
          </a:prstGeom>
        </p:spPr>
        <p:txBody>
          <a:bodyPr>
            <a:normAutofit fontScale="32500" lnSpcReduction="20000"/>
          </a:bodyPr>
          <a:lst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7200" dirty="0" smtClean="0"/>
              <a:t>Availability of services (i.e., timely access to care)</a:t>
            </a:r>
          </a:p>
          <a:p>
            <a:pPr lvl="1" fontAlgn="t">
              <a:lnSpc>
                <a:spcPct val="120000"/>
              </a:lnSpc>
            </a:pPr>
            <a:r>
              <a:rPr lang="en-US" sz="4900" b="1" dirty="0" smtClean="0"/>
              <a:t>Timely Access Standards</a:t>
            </a:r>
            <a:r>
              <a:rPr lang="en-US" sz="4900" dirty="0" smtClean="0"/>
              <a:t>: </a:t>
            </a:r>
            <a:r>
              <a:rPr lang="en-US" sz="4900" b="1" dirty="0" smtClean="0"/>
              <a:t>Psychiatry</a:t>
            </a:r>
            <a:endParaRPr lang="en-US" sz="4900" dirty="0" smtClean="0"/>
          </a:p>
          <a:p>
            <a:pPr lvl="2" fontAlgn="ctr">
              <a:lnSpc>
                <a:spcPct val="120000"/>
              </a:lnSpc>
            </a:pPr>
            <a:r>
              <a:rPr lang="en-US" sz="4900" dirty="0" smtClean="0"/>
              <a:t>Within 15 business days</a:t>
            </a:r>
          </a:p>
          <a:p>
            <a:pPr lvl="1" fontAlgn="ctr">
              <a:lnSpc>
                <a:spcPct val="120000"/>
              </a:lnSpc>
            </a:pPr>
            <a:r>
              <a:rPr lang="en-US" sz="4900" b="1" dirty="0" smtClean="0"/>
              <a:t>Outpatient: Mental Health</a:t>
            </a:r>
          </a:p>
          <a:p>
            <a:pPr lvl="2" fontAlgn="ctr">
              <a:lnSpc>
                <a:spcPct val="120000"/>
              </a:lnSpc>
            </a:pPr>
            <a:r>
              <a:rPr lang="en-US" sz="4900" dirty="0" smtClean="0"/>
              <a:t>Within 10 business days  </a:t>
            </a:r>
          </a:p>
          <a:p>
            <a:pPr lvl="1" fontAlgn="ctr">
              <a:lnSpc>
                <a:spcPct val="120000"/>
              </a:lnSpc>
            </a:pPr>
            <a:r>
              <a:rPr lang="en-US" sz="4900" b="1" dirty="0" smtClean="0"/>
              <a:t>Outpatient: DMC-ODS</a:t>
            </a:r>
            <a:endParaRPr lang="en-US" sz="4900" dirty="0" smtClean="0"/>
          </a:p>
          <a:p>
            <a:pPr lvl="2" fontAlgn="ctr">
              <a:lnSpc>
                <a:spcPct val="120000"/>
              </a:lnSpc>
            </a:pPr>
            <a:r>
              <a:rPr lang="en-US" sz="4900" dirty="0" smtClean="0"/>
              <a:t>Within 10 business days</a:t>
            </a:r>
          </a:p>
          <a:p>
            <a:pPr lvl="1" fontAlgn="ctr">
              <a:lnSpc>
                <a:spcPct val="120000"/>
              </a:lnSpc>
            </a:pPr>
            <a:r>
              <a:rPr lang="en-US" sz="4900" b="1" dirty="0" smtClean="0"/>
              <a:t>OTPs DMC-ODS</a:t>
            </a:r>
            <a:endParaRPr lang="en-US" sz="4900" dirty="0" smtClean="0"/>
          </a:p>
          <a:p>
            <a:pPr lvl="2" fontAlgn="ctr">
              <a:lnSpc>
                <a:spcPct val="120000"/>
              </a:lnSpc>
            </a:pPr>
            <a:r>
              <a:rPr lang="en-US" sz="4900" dirty="0" smtClean="0"/>
              <a:t>Within 3 business days</a:t>
            </a:r>
          </a:p>
          <a:p>
            <a:pPr lvl="1" fontAlgn="ctr">
              <a:lnSpc>
                <a:spcPct val="120000"/>
              </a:lnSpc>
            </a:pPr>
            <a:r>
              <a:rPr lang="en-US" sz="4900" b="1" dirty="0" smtClean="0"/>
              <a:t>Urgent care appointment that does </a:t>
            </a:r>
            <a:r>
              <a:rPr lang="en-US" sz="4900" b="1" u="sng" dirty="0" smtClean="0"/>
              <a:t>not</a:t>
            </a:r>
            <a:r>
              <a:rPr lang="en-US" sz="4900" b="1" dirty="0" smtClean="0"/>
              <a:t> require prior authorization</a:t>
            </a:r>
            <a:endParaRPr lang="en-US" sz="4900" dirty="0" smtClean="0"/>
          </a:p>
          <a:p>
            <a:pPr lvl="2" fontAlgn="ctr">
              <a:lnSpc>
                <a:spcPct val="120000"/>
              </a:lnSpc>
            </a:pPr>
            <a:r>
              <a:rPr lang="en-US" sz="4900" dirty="0" smtClean="0"/>
              <a:t>Within 48 hours of request</a:t>
            </a:r>
          </a:p>
          <a:p>
            <a:pPr lvl="1" fontAlgn="ctr">
              <a:lnSpc>
                <a:spcPct val="120000"/>
              </a:lnSpc>
            </a:pPr>
            <a:r>
              <a:rPr lang="en-US" sz="4900" b="1" dirty="0" smtClean="0"/>
              <a:t>Urgent appointment that does require prior authorization</a:t>
            </a:r>
            <a:endParaRPr lang="en-US" sz="4900" dirty="0" smtClean="0"/>
          </a:p>
          <a:p>
            <a:pPr lvl="2" fontAlgn="ctr">
              <a:lnSpc>
                <a:spcPct val="120000"/>
              </a:lnSpc>
            </a:pPr>
            <a:r>
              <a:rPr lang="en-US" sz="4900" dirty="0" smtClean="0"/>
              <a:t>Within 96 hours of request</a:t>
            </a:r>
          </a:p>
          <a:p>
            <a:endParaRPr lang="en-US" dirty="0"/>
          </a:p>
        </p:txBody>
      </p:sp>
    </p:spTree>
    <p:extLst>
      <p:ext uri="{BB962C8B-B14F-4D97-AF65-F5344CB8AC3E}">
        <p14:creationId xmlns:p14="http://schemas.microsoft.com/office/powerpoint/2010/main" val="1926913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6535" y="240475"/>
            <a:ext cx="5476460" cy="574534"/>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Network adequacy</a:t>
            </a:r>
            <a:endParaRPr lang="en-US" sz="3200" b="1" dirty="0"/>
          </a:p>
        </p:txBody>
      </p:sp>
      <p:sp>
        <p:nvSpPr>
          <p:cNvPr id="4" name="Content Placeholder 2"/>
          <p:cNvSpPr txBox="1">
            <a:spLocks/>
          </p:cNvSpPr>
          <p:nvPr/>
        </p:nvSpPr>
        <p:spPr>
          <a:xfrm>
            <a:off x="437127" y="1639957"/>
            <a:ext cx="8218419" cy="4383156"/>
          </a:xfrm>
          <a:prstGeom prst="rect">
            <a:avLst/>
          </a:prstGeom>
        </p:spPr>
        <p:txBody>
          <a:bodyPr>
            <a:normAutofit/>
          </a:bodyPr>
          <a:lst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0"/>
              </a:spcAft>
            </a:pPr>
            <a:r>
              <a:rPr lang="en-US" sz="2800" dirty="0" smtClean="0"/>
              <a:t>Assurance of service capacity</a:t>
            </a:r>
          </a:p>
          <a:p>
            <a:pPr lvl="1">
              <a:lnSpc>
                <a:spcPct val="100000"/>
              </a:lnSpc>
              <a:spcAft>
                <a:spcPts val="0"/>
              </a:spcAft>
            </a:pPr>
            <a:r>
              <a:rPr lang="en-US" sz="2800" dirty="0" smtClean="0"/>
              <a:t>Range of services appropriate and adequate for the anticipated number of beneficiaries for the service area</a:t>
            </a:r>
          </a:p>
          <a:p>
            <a:pPr marL="344487" lvl="1" indent="0">
              <a:lnSpc>
                <a:spcPct val="100000"/>
              </a:lnSpc>
              <a:spcAft>
                <a:spcPts val="0"/>
              </a:spcAft>
              <a:buFont typeface="Wingdings" charset="2"/>
              <a:buNone/>
            </a:pPr>
            <a:endParaRPr lang="en-US" sz="2800" dirty="0" smtClean="0"/>
          </a:p>
          <a:p>
            <a:pPr lvl="1">
              <a:lnSpc>
                <a:spcPct val="100000"/>
              </a:lnSpc>
              <a:spcAft>
                <a:spcPts val="0"/>
              </a:spcAft>
            </a:pPr>
            <a:r>
              <a:rPr lang="en-US" sz="2800" dirty="0" smtClean="0"/>
              <a:t>Sufficient number, mix, geographic distribution of providers in the network, within the scope of practice under State law, to meet the anticipated number of beneficiaries in the service area.</a:t>
            </a:r>
          </a:p>
          <a:p>
            <a:pPr marL="0" indent="0">
              <a:buNone/>
            </a:pPr>
            <a:endParaRPr lang="en-US" sz="2800" dirty="0"/>
          </a:p>
        </p:txBody>
      </p:sp>
    </p:spTree>
    <p:extLst>
      <p:ext uri="{BB962C8B-B14F-4D97-AF65-F5344CB8AC3E}">
        <p14:creationId xmlns:p14="http://schemas.microsoft.com/office/powerpoint/2010/main" val="666436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42144" y="169221"/>
            <a:ext cx="5715000" cy="741362"/>
          </a:xfrm>
        </p:spPr>
        <p:txBody>
          <a:bodyPr/>
          <a:lstStyle/>
          <a:p>
            <a:r>
              <a:rPr lang="en-US" sz="2800" b="1" dirty="0" smtClean="0"/>
              <a:t>The little things first . . . </a:t>
            </a:r>
            <a:endParaRPr lang="en-US" sz="2800" b="1" dirty="0"/>
          </a:p>
        </p:txBody>
      </p:sp>
      <p:sp>
        <p:nvSpPr>
          <p:cNvPr id="6" name="Content Placeholder 4"/>
          <p:cNvSpPr txBox="1">
            <a:spLocks noGrp="1"/>
          </p:cNvSpPr>
          <p:nvPr>
            <p:ph idx="1"/>
          </p:nvPr>
        </p:nvSpPr>
        <p:spPr>
          <a:xfrm>
            <a:off x="1160197" y="1830220"/>
            <a:ext cx="7089282" cy="4021614"/>
          </a:xfrm>
          <a:prstGeom prst="rect">
            <a:avLst/>
          </a:prstGeom>
          <a:noFill/>
        </p:spPr>
        <p:txBody>
          <a:bodyPr wrap="square" rtlCol="0">
            <a:spAutoFit/>
          </a:bodyPr>
          <a:lstStyle/>
          <a:p>
            <a:pPr marL="777240" indent="-571500">
              <a:buClr>
                <a:schemeClr val="accent3"/>
              </a:buClr>
              <a:buSzPct val="80000"/>
            </a:pPr>
            <a:r>
              <a:rPr lang="en-US" sz="2800" b="1" dirty="0" smtClean="0">
                <a:solidFill>
                  <a:schemeClr val="accent1"/>
                </a:solidFill>
                <a:latin typeface="+mj-lt"/>
              </a:rPr>
              <a:t>Bathrooms</a:t>
            </a:r>
            <a:endParaRPr lang="en-US" sz="2800" b="1" dirty="0">
              <a:solidFill>
                <a:schemeClr val="accent1"/>
              </a:solidFill>
              <a:latin typeface="+mj-lt"/>
            </a:endParaRPr>
          </a:p>
          <a:p>
            <a:pPr marL="1234440" lvl="1" indent="-571500">
              <a:buClr>
                <a:schemeClr val="accent3"/>
              </a:buClr>
              <a:buSzPct val="80000"/>
              <a:buFont typeface="Wingdings" panose="05000000000000000000" pitchFamily="2" charset="2"/>
              <a:buChar char="§"/>
            </a:pPr>
            <a:r>
              <a:rPr lang="en-US" sz="2800" b="1" dirty="0" smtClean="0">
                <a:solidFill>
                  <a:schemeClr val="accent1"/>
                </a:solidFill>
                <a:latin typeface="+mj-lt"/>
              </a:rPr>
              <a:t>Breaks</a:t>
            </a:r>
            <a:endParaRPr lang="en-US" sz="2800" b="1" dirty="0">
              <a:solidFill>
                <a:schemeClr val="accent1"/>
              </a:solidFill>
              <a:latin typeface="+mj-lt"/>
            </a:endParaRPr>
          </a:p>
          <a:p>
            <a:pPr marL="1691640" lvl="2" indent="-571500">
              <a:buClr>
                <a:schemeClr val="accent3"/>
              </a:buClr>
              <a:buSzPct val="80000"/>
              <a:buFont typeface="Wingdings" panose="05000000000000000000" pitchFamily="2" charset="2"/>
              <a:buChar char="§"/>
            </a:pPr>
            <a:r>
              <a:rPr lang="en-US" sz="2800" b="1" dirty="0" smtClean="0">
                <a:solidFill>
                  <a:schemeClr val="accent1"/>
                </a:solidFill>
                <a:latin typeface="+mj-lt"/>
              </a:rPr>
              <a:t>Silence Phones</a:t>
            </a:r>
          </a:p>
          <a:p>
            <a:pPr marL="2148840" lvl="3" indent="-571500">
              <a:buClr>
                <a:schemeClr val="accent3"/>
              </a:buClr>
              <a:buSzPct val="80000"/>
              <a:buFont typeface="Wingdings" panose="05000000000000000000" pitchFamily="2" charset="2"/>
              <a:buChar char="§"/>
            </a:pPr>
            <a:r>
              <a:rPr lang="en-US" sz="2800" b="1" dirty="0" smtClean="0">
                <a:solidFill>
                  <a:schemeClr val="accent1"/>
                </a:solidFill>
                <a:latin typeface="+mj-lt"/>
              </a:rPr>
              <a:t>Taking Questions</a:t>
            </a:r>
          </a:p>
          <a:p>
            <a:pPr marL="571500" indent="-571500">
              <a:buClr>
                <a:schemeClr val="accent4">
                  <a:lumMod val="50000"/>
                </a:schemeClr>
              </a:buClr>
              <a:buFont typeface="Arial Black" panose="020B0A04020102020204" pitchFamily="34" charset="0"/>
              <a:buChar char="◙"/>
            </a:pPr>
            <a:endParaRPr lang="en-US" sz="4000" dirty="0"/>
          </a:p>
        </p:txBody>
      </p:sp>
    </p:spTree>
    <p:extLst>
      <p:ext uri="{BB962C8B-B14F-4D97-AF65-F5344CB8AC3E}">
        <p14:creationId xmlns:p14="http://schemas.microsoft.com/office/powerpoint/2010/main" val="1153433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6779" y="240475"/>
            <a:ext cx="5426765" cy="574534"/>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Network adequacy</a:t>
            </a:r>
            <a:endParaRPr lang="en-US" sz="3200" b="1" dirty="0"/>
          </a:p>
        </p:txBody>
      </p:sp>
      <p:sp>
        <p:nvSpPr>
          <p:cNvPr id="4" name="Content Placeholder 2"/>
          <p:cNvSpPr txBox="1">
            <a:spLocks/>
          </p:cNvSpPr>
          <p:nvPr/>
        </p:nvSpPr>
        <p:spPr>
          <a:xfrm>
            <a:off x="269403" y="1550503"/>
            <a:ext cx="8516594" cy="4542183"/>
          </a:xfrm>
          <a:prstGeom prst="rect">
            <a:avLst/>
          </a:prstGeom>
        </p:spPr>
        <p:txBody>
          <a:bodyPr>
            <a:normAutofit fontScale="85000" lnSpcReduction="20000"/>
          </a:bodyPr>
          <a:lst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0"/>
              </a:spcAft>
            </a:pPr>
            <a:r>
              <a:rPr lang="en-US" sz="3000" dirty="0" smtClean="0"/>
              <a:t>Required Documentation </a:t>
            </a:r>
          </a:p>
          <a:p>
            <a:pPr marL="0" indent="0">
              <a:lnSpc>
                <a:spcPct val="100000"/>
              </a:lnSpc>
              <a:spcAft>
                <a:spcPts val="0"/>
              </a:spcAft>
              <a:buNone/>
            </a:pPr>
            <a:endParaRPr lang="en-US" sz="3000" dirty="0" smtClean="0"/>
          </a:p>
          <a:p>
            <a:pPr lvl="1">
              <a:lnSpc>
                <a:spcPct val="100000"/>
              </a:lnSpc>
              <a:spcAft>
                <a:spcPts val="0"/>
              </a:spcAft>
            </a:pPr>
            <a:r>
              <a:rPr lang="en-US" sz="3100" dirty="0" smtClean="0"/>
              <a:t>Network Adequacy Certification Tool (NACT)</a:t>
            </a:r>
          </a:p>
          <a:p>
            <a:pPr lvl="1">
              <a:lnSpc>
                <a:spcPct val="100000"/>
              </a:lnSpc>
              <a:spcAft>
                <a:spcPts val="0"/>
              </a:spcAft>
            </a:pPr>
            <a:r>
              <a:rPr lang="en-US" sz="3100" dirty="0" smtClean="0"/>
              <a:t>Geographic access maps</a:t>
            </a:r>
          </a:p>
          <a:p>
            <a:pPr lvl="1">
              <a:lnSpc>
                <a:spcPct val="100000"/>
              </a:lnSpc>
              <a:spcAft>
                <a:spcPts val="0"/>
              </a:spcAft>
            </a:pPr>
            <a:r>
              <a:rPr lang="en-US" sz="3100" dirty="0" smtClean="0"/>
              <a:t>Actual grievances and appeals</a:t>
            </a:r>
          </a:p>
          <a:p>
            <a:pPr lvl="1">
              <a:lnSpc>
                <a:spcPct val="100000"/>
              </a:lnSpc>
              <a:spcAft>
                <a:spcPts val="0"/>
              </a:spcAft>
            </a:pPr>
            <a:r>
              <a:rPr lang="en-US" sz="3100" dirty="0" smtClean="0"/>
              <a:t>Provider agreement boilerplates</a:t>
            </a:r>
          </a:p>
          <a:p>
            <a:pPr lvl="1">
              <a:lnSpc>
                <a:spcPct val="100000"/>
              </a:lnSpc>
              <a:spcAft>
                <a:spcPts val="0"/>
              </a:spcAft>
            </a:pPr>
            <a:r>
              <a:rPr lang="en-US" sz="3100" dirty="0" smtClean="0"/>
              <a:t>Provider directory</a:t>
            </a:r>
          </a:p>
          <a:p>
            <a:pPr lvl="1">
              <a:lnSpc>
                <a:spcPct val="100000"/>
              </a:lnSpc>
              <a:spcAft>
                <a:spcPts val="0"/>
              </a:spcAft>
            </a:pPr>
            <a:r>
              <a:rPr lang="en-US" sz="3100" dirty="0" smtClean="0"/>
              <a:t>Beneficiary satisfaction survey results</a:t>
            </a:r>
          </a:p>
          <a:p>
            <a:pPr lvl="1">
              <a:lnSpc>
                <a:spcPct val="100000"/>
              </a:lnSpc>
              <a:spcAft>
                <a:spcPts val="0"/>
              </a:spcAft>
            </a:pPr>
            <a:r>
              <a:rPr lang="en-US" sz="3100" dirty="0" smtClean="0"/>
              <a:t>Specific policies and procedures</a:t>
            </a:r>
          </a:p>
          <a:p>
            <a:pPr marL="344487" lvl="1" indent="0">
              <a:lnSpc>
                <a:spcPct val="100000"/>
              </a:lnSpc>
              <a:spcAft>
                <a:spcPts val="0"/>
              </a:spcAft>
              <a:buNone/>
            </a:pPr>
            <a:endParaRPr lang="en-US" sz="3000" dirty="0" smtClean="0"/>
          </a:p>
          <a:p>
            <a:pPr marL="401637">
              <a:lnSpc>
                <a:spcPct val="120000"/>
              </a:lnSpc>
            </a:pPr>
            <a:r>
              <a:rPr lang="en-US" sz="3000" dirty="0" smtClean="0"/>
              <a:t>Report significant changes in operations to DHCS within 10 business days</a:t>
            </a:r>
          </a:p>
          <a:p>
            <a:endParaRPr lang="en-US" dirty="0"/>
          </a:p>
        </p:txBody>
      </p:sp>
    </p:spTree>
    <p:extLst>
      <p:ext uri="{BB962C8B-B14F-4D97-AF65-F5344CB8AC3E}">
        <p14:creationId xmlns:p14="http://schemas.microsoft.com/office/powerpoint/2010/main" val="387353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37327" y="36444"/>
            <a:ext cx="5715000" cy="1017105"/>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000" b="1" dirty="0" smtClean="0"/>
              <a:t>Beneficiary support &amp; protection rules</a:t>
            </a:r>
            <a:endParaRPr lang="en-US" sz="3000" b="1" dirty="0"/>
          </a:p>
        </p:txBody>
      </p:sp>
      <p:sp>
        <p:nvSpPr>
          <p:cNvPr id="4" name="Content Placeholder 2"/>
          <p:cNvSpPr txBox="1">
            <a:spLocks/>
          </p:cNvSpPr>
          <p:nvPr/>
        </p:nvSpPr>
        <p:spPr>
          <a:xfrm>
            <a:off x="808596" y="1381542"/>
            <a:ext cx="6834590" cy="4512365"/>
          </a:xfrm>
          <a:prstGeom prst="rect">
            <a:avLst/>
          </a:prstGeom>
        </p:spPr>
        <p:txBody>
          <a:bodyPr/>
          <a:lst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Font typeface="Wingdings" panose="05000000000000000000" pitchFamily="2" charset="2"/>
              <a:buNone/>
            </a:pPr>
            <a:r>
              <a:rPr lang="en-US" sz="3200" i="1" u="sng" dirty="0" smtClean="0"/>
              <a:t>Information Requirements</a:t>
            </a:r>
          </a:p>
          <a:p>
            <a:pPr>
              <a:spcAft>
                <a:spcPts val="0"/>
              </a:spcAft>
            </a:pPr>
            <a:r>
              <a:rPr lang="en-US" sz="3200" dirty="0" smtClean="0"/>
              <a:t>Language and format</a:t>
            </a:r>
          </a:p>
          <a:p>
            <a:pPr>
              <a:spcAft>
                <a:spcPts val="0"/>
              </a:spcAft>
            </a:pPr>
            <a:r>
              <a:rPr lang="en-US" sz="3200" dirty="0" smtClean="0"/>
              <a:t>Information Content</a:t>
            </a:r>
          </a:p>
          <a:p>
            <a:pPr>
              <a:spcAft>
                <a:spcPts val="0"/>
              </a:spcAft>
            </a:pPr>
            <a:r>
              <a:rPr lang="en-US" sz="3200" dirty="0" smtClean="0"/>
              <a:t>Member Handbook</a:t>
            </a:r>
          </a:p>
          <a:p>
            <a:pPr>
              <a:spcAft>
                <a:spcPts val="0"/>
              </a:spcAft>
            </a:pPr>
            <a:r>
              <a:rPr lang="en-US" sz="3200" dirty="0" smtClean="0"/>
              <a:t>Provider Directories</a:t>
            </a:r>
          </a:p>
          <a:p>
            <a:pPr>
              <a:spcAft>
                <a:spcPts val="0"/>
              </a:spcAft>
            </a:pPr>
            <a:r>
              <a:rPr lang="en-US" sz="3200" dirty="0" smtClean="0"/>
              <a:t>Taglines</a:t>
            </a:r>
          </a:p>
          <a:p>
            <a:endParaRPr lang="en-US" dirty="0"/>
          </a:p>
        </p:txBody>
      </p:sp>
    </p:spTree>
    <p:extLst>
      <p:ext uri="{BB962C8B-B14F-4D97-AF65-F5344CB8AC3E}">
        <p14:creationId xmlns:p14="http://schemas.microsoft.com/office/powerpoint/2010/main" val="5291685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7327" y="36444"/>
            <a:ext cx="5715000" cy="1017105"/>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000" b="1" dirty="0" smtClean="0"/>
              <a:t>Beneficiary support &amp; protection rules</a:t>
            </a:r>
            <a:endParaRPr lang="en-US" sz="3000" b="1" dirty="0"/>
          </a:p>
        </p:txBody>
      </p:sp>
      <p:sp>
        <p:nvSpPr>
          <p:cNvPr id="5" name="Content Placeholder 2"/>
          <p:cNvSpPr txBox="1">
            <a:spLocks/>
          </p:cNvSpPr>
          <p:nvPr/>
        </p:nvSpPr>
        <p:spPr>
          <a:xfrm>
            <a:off x="288038" y="1560443"/>
            <a:ext cx="8479323" cy="4522305"/>
          </a:xfrm>
          <a:prstGeom prst="rect">
            <a:avLst/>
          </a:prstGeom>
        </p:spPr>
        <p:txBody>
          <a:bodyPr>
            <a:normAutofit fontScale="85000" lnSpcReduction="10000"/>
          </a:bodyPr>
          <a:lst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Grievance and Appeal Systems</a:t>
            </a:r>
          </a:p>
          <a:p>
            <a:pPr lvl="1"/>
            <a:r>
              <a:rPr lang="en-US" sz="2400" dirty="0" smtClean="0"/>
              <a:t>Updates to timelines</a:t>
            </a:r>
          </a:p>
          <a:p>
            <a:pPr lvl="1"/>
            <a:r>
              <a:rPr lang="en-US" sz="2400" dirty="0" smtClean="0"/>
              <a:t>Notice of Adverse Benefit Determination (NOABD) to replace Notice of Action (NOA)</a:t>
            </a:r>
          </a:p>
          <a:p>
            <a:pPr lvl="2"/>
            <a:r>
              <a:rPr lang="en-US" sz="2400" dirty="0" smtClean="0"/>
              <a:t>16 NOABDs </a:t>
            </a:r>
          </a:p>
          <a:p>
            <a:pPr lvl="3"/>
            <a:r>
              <a:rPr lang="en-US" sz="2400" dirty="0" smtClean="0"/>
              <a:t>Including but not limited to: Grievance resolution notice, denial of service notices, payment denial notice, timely access notice, financial liability notice, rights attachment, authorization related notice and language assistance taglines</a:t>
            </a:r>
            <a:endParaRPr lang="en-US" sz="2400" dirty="0"/>
          </a:p>
        </p:txBody>
      </p:sp>
    </p:spTree>
    <p:extLst>
      <p:ext uri="{BB962C8B-B14F-4D97-AF65-F5344CB8AC3E}">
        <p14:creationId xmlns:p14="http://schemas.microsoft.com/office/powerpoint/2010/main" val="21584680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95741" y="215347"/>
            <a:ext cx="510871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Program integrity</a:t>
            </a:r>
            <a:endParaRPr lang="en-US" sz="3200" b="1" dirty="0"/>
          </a:p>
        </p:txBody>
      </p:sp>
      <p:sp>
        <p:nvSpPr>
          <p:cNvPr id="4" name="Content Placeholder 2"/>
          <p:cNvSpPr txBox="1">
            <a:spLocks/>
          </p:cNvSpPr>
          <p:nvPr/>
        </p:nvSpPr>
        <p:spPr>
          <a:xfrm>
            <a:off x="493034" y="1669773"/>
            <a:ext cx="8292963" cy="4422913"/>
          </a:xfrm>
          <a:prstGeom prst="rect">
            <a:avLst/>
          </a:prstGeom>
        </p:spPr>
        <p:txBody>
          <a:bodyPr>
            <a:normAutofit lnSpcReduction="10000"/>
          </a:bodyPr>
          <a:lst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3600" dirty="0" smtClean="0"/>
              <a:t>Conflict of Interest Safeguards</a:t>
            </a:r>
          </a:p>
          <a:p>
            <a:pPr lvl="1">
              <a:lnSpc>
                <a:spcPct val="100000"/>
              </a:lnSpc>
              <a:spcAft>
                <a:spcPts val="0"/>
              </a:spcAft>
            </a:pPr>
            <a:r>
              <a:rPr lang="en-US" sz="3600" dirty="0" smtClean="0"/>
              <a:t>Ownership, control and relationship information</a:t>
            </a:r>
          </a:p>
          <a:p>
            <a:r>
              <a:rPr lang="en-US" sz="3600" dirty="0" smtClean="0"/>
              <a:t>Provider Selection</a:t>
            </a:r>
          </a:p>
          <a:p>
            <a:pPr lvl="1"/>
            <a:r>
              <a:rPr lang="en-US" sz="3600" dirty="0" smtClean="0"/>
              <a:t>Provider Enrollment, Credentialing &amp; Re-Credentialing Requirements</a:t>
            </a:r>
            <a:endParaRPr lang="en-US" sz="3600" dirty="0"/>
          </a:p>
        </p:txBody>
      </p:sp>
    </p:spTree>
    <p:extLst>
      <p:ext uri="{BB962C8B-B14F-4D97-AF65-F5344CB8AC3E}">
        <p14:creationId xmlns:p14="http://schemas.microsoft.com/office/powerpoint/2010/main" val="3989160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71835" y="1567730"/>
            <a:ext cx="7772400" cy="2360535"/>
          </a:xfrm>
        </p:spPr>
        <p:txBody>
          <a:bodyPr>
            <a:normAutofit/>
          </a:bodyPr>
          <a:lstStyle/>
          <a:p>
            <a:r>
              <a:rPr lang="en-US" sz="3600" dirty="0" smtClean="0"/>
              <a:t>DMC-ODS: The County of San Diego SUD Health Plan</a:t>
            </a:r>
            <a:endParaRPr lang="en-US" sz="3600" spc="310" dirty="0"/>
          </a:p>
        </p:txBody>
      </p:sp>
      <p:sp>
        <p:nvSpPr>
          <p:cNvPr id="5" name="Subtitle 4"/>
          <p:cNvSpPr>
            <a:spLocks noGrp="1"/>
          </p:cNvSpPr>
          <p:nvPr>
            <p:ph type="subTitle" idx="1"/>
          </p:nvPr>
        </p:nvSpPr>
        <p:spPr bwMode="auto">
          <a:xfrm>
            <a:off x="424260" y="3813050"/>
            <a:ext cx="8295479" cy="1662707"/>
          </a:xfrm>
        </p:spPr>
        <p:txBody>
          <a:bodyPr wrap="square" numCol="1" anchor="t" anchorCtr="0" compatLnSpc="1">
            <a:prstTxWarp prst="textNoShape">
              <a:avLst/>
            </a:prstTxWarp>
            <a:normAutofit/>
          </a:bodyPr>
          <a:lstStyle/>
          <a:p>
            <a:pPr>
              <a:spcBef>
                <a:spcPct val="0"/>
              </a:spcBef>
            </a:pPr>
            <a:r>
              <a:rPr lang="en-US" altLang="en-US" sz="3000" b="1" i="0" dirty="0" smtClean="0"/>
              <a:t>Health and Human Services Agency</a:t>
            </a:r>
          </a:p>
          <a:p>
            <a:pPr>
              <a:spcBef>
                <a:spcPct val="0"/>
              </a:spcBef>
            </a:pPr>
            <a:r>
              <a:rPr lang="en-US" altLang="en-US" sz="1900" dirty="0" smtClean="0"/>
              <a:t>Tim Tormey, Psy.D. - Behavioral Health Services </a:t>
            </a:r>
          </a:p>
          <a:p>
            <a:pPr>
              <a:spcBef>
                <a:spcPct val="0"/>
              </a:spcBef>
            </a:pPr>
            <a:r>
              <a:rPr lang="en-US" altLang="en-US" sz="1900" dirty="0" smtClean="0"/>
              <a:t>SUD QM Program Coordinator</a:t>
            </a:r>
          </a:p>
          <a:p>
            <a:pPr>
              <a:spcBef>
                <a:spcPct val="0"/>
              </a:spcBef>
            </a:pPr>
            <a:endParaRPr lang="en-US" altLang="en-US" sz="1900" dirty="0" smtClean="0"/>
          </a:p>
        </p:txBody>
      </p:sp>
      <p:sp>
        <p:nvSpPr>
          <p:cNvPr id="2" name="Slide Number Placeholder 1"/>
          <p:cNvSpPr>
            <a:spLocks noGrp="1"/>
          </p:cNvSpPr>
          <p:nvPr>
            <p:ph type="sldNum" sz="quarter" idx="12"/>
          </p:nvPr>
        </p:nvSpPr>
        <p:spPr/>
        <p:txBody>
          <a:bodyPr/>
          <a:lstStyle/>
          <a:p>
            <a:fld id="{CFBA6597-D7DA-DC49-90B6-6291F05CD5D3}" type="slidenum">
              <a:rPr lang="en-US" smtClean="0"/>
              <a:t>24</a:t>
            </a:fld>
            <a:endParaRPr lang="en-US" dirty="0"/>
          </a:p>
        </p:txBody>
      </p:sp>
    </p:spTree>
    <p:extLst>
      <p:ext uri="{BB962C8B-B14F-4D97-AF65-F5344CB8AC3E}">
        <p14:creationId xmlns:p14="http://schemas.microsoft.com/office/powerpoint/2010/main" val="335350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475" y="202980"/>
            <a:ext cx="5326743" cy="741362"/>
          </a:xfrm>
        </p:spPr>
        <p:txBody>
          <a:bodyPr/>
          <a:lstStyle/>
          <a:p>
            <a:r>
              <a:rPr lang="en-US" b="1" dirty="0" smtClean="0"/>
              <a:t>DMC-ODS – SUD Health Plan </a:t>
            </a:r>
            <a:endParaRPr lang="en-US" b="1" dirty="0"/>
          </a:p>
        </p:txBody>
      </p:sp>
      <p:sp>
        <p:nvSpPr>
          <p:cNvPr id="4" name="Slide Number Placeholder 3"/>
          <p:cNvSpPr>
            <a:spLocks noGrp="1"/>
          </p:cNvSpPr>
          <p:nvPr>
            <p:ph type="sldNum" sz="quarter" idx="12"/>
          </p:nvPr>
        </p:nvSpPr>
        <p:spPr/>
        <p:txBody>
          <a:bodyPr/>
          <a:lstStyle/>
          <a:p>
            <a:fld id="{CFBA6597-D7DA-DC49-90B6-6291F05CD5D3}" type="slidenum">
              <a:rPr lang="en-US" smtClean="0"/>
              <a:t>25</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436473640"/>
              </p:ext>
            </p:extLst>
          </p:nvPr>
        </p:nvGraphicFramePr>
        <p:xfrm>
          <a:off x="600435" y="1404047"/>
          <a:ext cx="8086362" cy="4505960"/>
        </p:xfrm>
        <a:graphic>
          <a:graphicData uri="http://schemas.openxmlformats.org/drawingml/2006/table">
            <a:tbl>
              <a:tblPr firstRow="1" bandRow="1">
                <a:tableStyleId>{5C22544A-7EE6-4342-B048-85BDC9FD1C3A}</a:tableStyleId>
              </a:tblPr>
              <a:tblGrid>
                <a:gridCol w="4043181"/>
                <a:gridCol w="4043181"/>
              </a:tblGrid>
              <a:tr h="370840">
                <a:tc>
                  <a:txBody>
                    <a:bodyPr/>
                    <a:lstStyle/>
                    <a:p>
                      <a:pPr algn="ctr"/>
                      <a:r>
                        <a:rPr lang="en-US" dirty="0" smtClean="0">
                          <a:solidFill>
                            <a:schemeClr val="bg1"/>
                          </a:solidFill>
                        </a:rPr>
                        <a:t>MHP</a:t>
                      </a:r>
                      <a:endParaRPr lang="en-US" dirty="0">
                        <a:solidFill>
                          <a:schemeClr val="bg1"/>
                        </a:solidFill>
                      </a:endParaRPr>
                    </a:p>
                  </a:txBody>
                  <a:tcPr/>
                </a:tc>
                <a:tc>
                  <a:txBody>
                    <a:bodyPr/>
                    <a:lstStyle/>
                    <a:p>
                      <a:pPr algn="ctr"/>
                      <a:r>
                        <a:rPr lang="en-US" dirty="0" smtClean="0">
                          <a:solidFill>
                            <a:schemeClr val="bg1"/>
                          </a:solidFill>
                        </a:rPr>
                        <a:t>DMC-ODS</a:t>
                      </a:r>
                      <a:endParaRPr lang="en-US" dirty="0">
                        <a:solidFill>
                          <a:schemeClr val="bg1"/>
                        </a:solidFill>
                      </a:endParaRPr>
                    </a:p>
                  </a:txBody>
                  <a:tcPr/>
                </a:tc>
              </a:tr>
              <a:tr h="370840">
                <a:tc>
                  <a:txBody>
                    <a:bodyPr/>
                    <a:lstStyle/>
                    <a:p>
                      <a:r>
                        <a:rPr lang="en-US" dirty="0" smtClean="0">
                          <a:solidFill>
                            <a:srgbClr val="000000"/>
                          </a:solidFill>
                        </a:rPr>
                        <a:t>Beneficiary Rights</a:t>
                      </a:r>
                      <a:endParaRPr lang="en-US" dirty="0">
                        <a:solidFill>
                          <a:srgbClr val="000000"/>
                        </a:solidFill>
                      </a:endParaRPr>
                    </a:p>
                  </a:txBody>
                  <a:tcPr/>
                </a:tc>
                <a:tc>
                  <a:txBody>
                    <a:bodyPr/>
                    <a:lstStyle/>
                    <a:p>
                      <a:r>
                        <a:rPr lang="en-US" dirty="0" smtClean="0">
                          <a:solidFill>
                            <a:srgbClr val="000000"/>
                          </a:solidFill>
                        </a:rPr>
                        <a:t>Beneficiary Rights</a:t>
                      </a:r>
                      <a:endParaRPr lang="en-US" dirty="0">
                        <a:solidFill>
                          <a:srgbClr val="000000"/>
                        </a:solidFill>
                      </a:endParaRPr>
                    </a:p>
                  </a:txBody>
                  <a:tcPr/>
                </a:tc>
              </a:tr>
              <a:tr h="370840">
                <a:tc>
                  <a:txBody>
                    <a:bodyPr/>
                    <a:lstStyle/>
                    <a:p>
                      <a:pPr marL="285750" indent="-285750">
                        <a:buFont typeface="Arial" panose="020B0604020202020204" pitchFamily="34" charset="0"/>
                        <a:buChar char="•"/>
                      </a:pPr>
                      <a:r>
                        <a:rPr lang="en-US" dirty="0" smtClean="0">
                          <a:solidFill>
                            <a:srgbClr val="000000"/>
                          </a:solidFill>
                        </a:rPr>
                        <a:t>Informing</a:t>
                      </a:r>
                      <a:r>
                        <a:rPr lang="en-US" baseline="0" dirty="0" smtClean="0">
                          <a:solidFill>
                            <a:srgbClr val="000000"/>
                          </a:solidFill>
                        </a:rPr>
                        <a:t> materials</a:t>
                      </a:r>
                    </a:p>
                    <a:p>
                      <a:pPr marL="285750" indent="-285750">
                        <a:buFont typeface="Arial" panose="020B0604020202020204" pitchFamily="34" charset="0"/>
                        <a:buChar char="•"/>
                      </a:pPr>
                      <a:r>
                        <a:rPr lang="en-US" dirty="0" smtClean="0">
                          <a:solidFill>
                            <a:srgbClr val="000000"/>
                          </a:solidFill>
                        </a:rPr>
                        <a:t>JFS/CCHEA</a:t>
                      </a:r>
                      <a:endParaRPr lang="en-US" dirty="0">
                        <a:solidFill>
                          <a:srgbClr val="000000"/>
                        </a:solidFill>
                      </a:endParaRPr>
                    </a:p>
                  </a:txBody>
                  <a:tcPr/>
                </a:tc>
                <a:tc>
                  <a:txBody>
                    <a:bodyPr/>
                    <a:lstStyle/>
                    <a:p>
                      <a:pPr marL="285750" indent="-285750">
                        <a:buFont typeface="Arial" panose="020B0604020202020204" pitchFamily="34" charset="0"/>
                        <a:buChar char="•"/>
                      </a:pPr>
                      <a:r>
                        <a:rPr lang="en-US" dirty="0" smtClean="0">
                          <a:solidFill>
                            <a:srgbClr val="000000"/>
                          </a:solidFill>
                        </a:rPr>
                        <a:t>Informing materials</a:t>
                      </a:r>
                    </a:p>
                    <a:p>
                      <a:pPr marL="285750" indent="-285750">
                        <a:buFont typeface="Arial" panose="020B0604020202020204" pitchFamily="34" charset="0"/>
                        <a:buChar char="•"/>
                      </a:pPr>
                      <a:r>
                        <a:rPr lang="en-US" dirty="0" smtClean="0">
                          <a:solidFill>
                            <a:srgbClr val="000000"/>
                          </a:solidFill>
                        </a:rPr>
                        <a:t>JFS/CCHEA</a:t>
                      </a:r>
                      <a:endParaRPr lang="en-US" dirty="0">
                        <a:solidFill>
                          <a:srgbClr val="000000"/>
                        </a:solidFill>
                      </a:endParaRPr>
                    </a:p>
                  </a:txBody>
                  <a:tcPr/>
                </a:tc>
              </a:tr>
              <a:tr h="370840">
                <a:tc>
                  <a:txBody>
                    <a:bodyPr/>
                    <a:lstStyle/>
                    <a:p>
                      <a:pPr marL="285750" indent="-285750">
                        <a:buFont typeface="Arial" panose="020B0604020202020204" pitchFamily="34" charset="0"/>
                        <a:buChar char="•"/>
                      </a:pPr>
                      <a:r>
                        <a:rPr lang="en-US" dirty="0" smtClean="0">
                          <a:solidFill>
                            <a:srgbClr val="000000"/>
                          </a:solidFill>
                        </a:rPr>
                        <a:t>Specialty Mental Health Services</a:t>
                      </a:r>
                      <a:endParaRPr lang="en-US" dirty="0">
                        <a:solidFill>
                          <a:srgbClr val="000000"/>
                        </a:solidFill>
                      </a:endParaRPr>
                    </a:p>
                  </a:txBody>
                  <a:tcPr/>
                </a:tc>
                <a:tc>
                  <a:txBody>
                    <a:bodyPr/>
                    <a:lstStyle/>
                    <a:p>
                      <a:r>
                        <a:rPr lang="en-US" dirty="0" smtClean="0">
                          <a:solidFill>
                            <a:srgbClr val="000000"/>
                          </a:solidFill>
                        </a:rPr>
                        <a:t>Expanded services (examples)</a:t>
                      </a:r>
                    </a:p>
                    <a:p>
                      <a:pPr marL="285750" indent="-285750">
                        <a:buFont typeface="Arial" panose="020B0604020202020204" pitchFamily="34" charset="0"/>
                        <a:buChar char="•"/>
                      </a:pPr>
                      <a:r>
                        <a:rPr lang="en-US" dirty="0" smtClean="0">
                          <a:solidFill>
                            <a:srgbClr val="000000"/>
                          </a:solidFill>
                        </a:rPr>
                        <a:t>Case</a:t>
                      </a:r>
                      <a:r>
                        <a:rPr lang="en-US" baseline="0" dirty="0" smtClean="0">
                          <a:solidFill>
                            <a:srgbClr val="000000"/>
                          </a:solidFill>
                        </a:rPr>
                        <a:t> Management</a:t>
                      </a:r>
                    </a:p>
                    <a:p>
                      <a:pPr marL="285750" indent="-285750">
                        <a:buFont typeface="Arial" panose="020B0604020202020204" pitchFamily="34" charset="0"/>
                        <a:buChar char="•"/>
                      </a:pPr>
                      <a:r>
                        <a:rPr lang="en-US" baseline="0" dirty="0" smtClean="0">
                          <a:solidFill>
                            <a:srgbClr val="000000"/>
                          </a:solidFill>
                        </a:rPr>
                        <a:t>Individual Counseling (without previous restrictions)</a:t>
                      </a:r>
                    </a:p>
                    <a:p>
                      <a:pPr marL="285750" indent="-285750">
                        <a:buFont typeface="Arial" panose="020B0604020202020204" pitchFamily="34" charset="0"/>
                        <a:buChar char="•"/>
                      </a:pPr>
                      <a:r>
                        <a:rPr lang="en-US" baseline="0" dirty="0" smtClean="0">
                          <a:solidFill>
                            <a:srgbClr val="000000"/>
                          </a:solidFill>
                        </a:rPr>
                        <a:t>Residential treatment (without previous restrictions)</a:t>
                      </a:r>
                    </a:p>
                    <a:p>
                      <a:pPr marL="285750" indent="-285750">
                        <a:buFont typeface="Arial" panose="020B0604020202020204" pitchFamily="34" charset="0"/>
                        <a:buChar char="•"/>
                      </a:pPr>
                      <a:endParaRPr lang="en-US" dirty="0">
                        <a:solidFill>
                          <a:srgbClr val="000000"/>
                        </a:solidFill>
                      </a:endParaRPr>
                    </a:p>
                  </a:txBody>
                  <a:tcPr/>
                </a:tc>
              </a:tr>
              <a:tr h="370840">
                <a:tc>
                  <a:txBody>
                    <a:bodyPr/>
                    <a:lstStyle/>
                    <a:p>
                      <a:pPr marL="285750" indent="-285750">
                        <a:buFont typeface="Arial" panose="020B0604020202020204" pitchFamily="34" charset="0"/>
                        <a:buChar char="•"/>
                      </a:pPr>
                      <a:r>
                        <a:rPr lang="en-US" dirty="0" smtClean="0">
                          <a:solidFill>
                            <a:srgbClr val="000000"/>
                          </a:solidFill>
                        </a:rPr>
                        <a:t>Access Standards</a:t>
                      </a:r>
                      <a:endParaRPr lang="en-US" dirty="0">
                        <a:solidFill>
                          <a:srgbClr val="000000"/>
                        </a:solidFill>
                      </a:endParaRPr>
                    </a:p>
                  </a:txBody>
                  <a:tcPr/>
                </a:tc>
                <a:tc>
                  <a:txBody>
                    <a:bodyPr/>
                    <a:lstStyle/>
                    <a:p>
                      <a:pPr marL="285750" indent="-285750">
                        <a:buFont typeface="Arial" panose="020B0604020202020204" pitchFamily="34" charset="0"/>
                        <a:buChar char="•"/>
                      </a:pPr>
                      <a:r>
                        <a:rPr lang="en-US" dirty="0" smtClean="0">
                          <a:solidFill>
                            <a:srgbClr val="000000"/>
                          </a:solidFill>
                        </a:rPr>
                        <a:t>Access Standards</a:t>
                      </a:r>
                      <a:endParaRPr lang="en-US" dirty="0">
                        <a:solidFill>
                          <a:srgbClr val="000000"/>
                        </a:solidFill>
                      </a:endParaRPr>
                    </a:p>
                  </a:txBody>
                  <a:tcPr/>
                </a:tc>
              </a:tr>
              <a:tr h="370840">
                <a:tc>
                  <a:txBody>
                    <a:bodyPr/>
                    <a:lstStyle/>
                    <a:p>
                      <a:pPr marL="285750" indent="-285750">
                        <a:buFont typeface="Arial" panose="020B0604020202020204" pitchFamily="34" charset="0"/>
                        <a:buChar char="•"/>
                      </a:pPr>
                      <a:r>
                        <a:rPr lang="en-US" dirty="0" smtClean="0">
                          <a:solidFill>
                            <a:srgbClr val="000000"/>
                          </a:solidFill>
                        </a:rPr>
                        <a:t>Time/Distance Standards</a:t>
                      </a:r>
                      <a:endParaRPr lang="en-US" dirty="0">
                        <a:solidFill>
                          <a:srgbClr val="000000"/>
                        </a:solidFill>
                      </a:endParaRPr>
                    </a:p>
                  </a:txBody>
                  <a:tcPr/>
                </a:tc>
                <a:tc>
                  <a:txBody>
                    <a:bodyPr/>
                    <a:lstStyle/>
                    <a:p>
                      <a:pPr marL="285750" indent="-285750">
                        <a:buFont typeface="Arial" panose="020B0604020202020204" pitchFamily="34" charset="0"/>
                        <a:buChar char="•"/>
                      </a:pPr>
                      <a:r>
                        <a:rPr lang="en-US" dirty="0" smtClean="0">
                          <a:solidFill>
                            <a:srgbClr val="000000"/>
                          </a:solidFill>
                        </a:rPr>
                        <a:t>Time/Distance</a:t>
                      </a:r>
                      <a:r>
                        <a:rPr lang="en-US" baseline="0" dirty="0" smtClean="0">
                          <a:solidFill>
                            <a:srgbClr val="000000"/>
                          </a:solidFill>
                        </a:rPr>
                        <a:t> Standards</a:t>
                      </a:r>
                      <a:endParaRPr lang="en-US" dirty="0">
                        <a:solidFill>
                          <a:srgbClr val="000000"/>
                        </a:solidFill>
                      </a:endParaRPr>
                    </a:p>
                  </a:txBody>
                  <a:tcPr/>
                </a:tc>
              </a:tr>
              <a:tr h="370840">
                <a:tc>
                  <a:txBody>
                    <a:bodyPr/>
                    <a:lstStyle/>
                    <a:p>
                      <a:pPr marL="285750" indent="-285750">
                        <a:buFont typeface="Arial" panose="020B0604020202020204" pitchFamily="34" charset="0"/>
                        <a:buChar char="•"/>
                      </a:pPr>
                      <a:r>
                        <a:rPr lang="en-US" dirty="0" smtClean="0">
                          <a:solidFill>
                            <a:srgbClr val="000000"/>
                          </a:solidFill>
                        </a:rPr>
                        <a:t>Provider Directory</a:t>
                      </a:r>
                      <a:endParaRPr lang="en-US" dirty="0">
                        <a:solidFill>
                          <a:srgbClr val="000000"/>
                        </a:solidFill>
                      </a:endParaRPr>
                    </a:p>
                  </a:txBody>
                  <a:tcPr/>
                </a:tc>
                <a:tc>
                  <a:txBody>
                    <a:bodyPr/>
                    <a:lstStyle/>
                    <a:p>
                      <a:pPr marL="285750" indent="-285750">
                        <a:buFont typeface="Arial" panose="020B0604020202020204" pitchFamily="34" charset="0"/>
                        <a:buChar char="•"/>
                      </a:pPr>
                      <a:r>
                        <a:rPr lang="en-US" dirty="0" smtClean="0">
                          <a:solidFill>
                            <a:srgbClr val="000000"/>
                          </a:solidFill>
                        </a:rPr>
                        <a:t>Provider</a:t>
                      </a:r>
                      <a:r>
                        <a:rPr lang="en-US" baseline="0" dirty="0" smtClean="0">
                          <a:solidFill>
                            <a:srgbClr val="000000"/>
                          </a:solidFill>
                        </a:rPr>
                        <a:t> Directory</a:t>
                      </a:r>
                      <a:endParaRPr lang="en-US" dirty="0">
                        <a:solidFill>
                          <a:srgbClr val="000000"/>
                        </a:solidFill>
                      </a:endParaRPr>
                    </a:p>
                  </a:txBody>
                  <a:tcPr/>
                </a:tc>
              </a:tr>
            </a:tbl>
          </a:graphicData>
        </a:graphic>
      </p:graphicFrame>
    </p:spTree>
    <p:extLst>
      <p:ext uri="{BB962C8B-B14F-4D97-AF65-F5344CB8AC3E}">
        <p14:creationId xmlns:p14="http://schemas.microsoft.com/office/powerpoint/2010/main" val="157921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475" y="202980"/>
            <a:ext cx="5326743" cy="741362"/>
          </a:xfrm>
        </p:spPr>
        <p:txBody>
          <a:bodyPr/>
          <a:lstStyle/>
          <a:p>
            <a:r>
              <a:rPr lang="en-US" b="1" dirty="0" smtClean="0"/>
              <a:t>Culture shifts</a:t>
            </a:r>
            <a:endParaRPr lang="en-US" b="1" dirty="0"/>
          </a:p>
        </p:txBody>
      </p:sp>
      <p:sp>
        <p:nvSpPr>
          <p:cNvPr id="4" name="Slide Number Placeholder 3"/>
          <p:cNvSpPr>
            <a:spLocks noGrp="1"/>
          </p:cNvSpPr>
          <p:nvPr>
            <p:ph type="sldNum" sz="quarter" idx="12"/>
          </p:nvPr>
        </p:nvSpPr>
        <p:spPr/>
        <p:txBody>
          <a:bodyPr/>
          <a:lstStyle/>
          <a:p>
            <a:fld id="{CFBA6597-D7DA-DC49-90B6-6291F05CD5D3}" type="slidenum">
              <a:rPr lang="en-US" smtClean="0"/>
              <a:t>26</a:t>
            </a:fld>
            <a:endParaRPr lang="en-US" dirty="0"/>
          </a:p>
        </p:txBody>
      </p:sp>
      <p:sp>
        <p:nvSpPr>
          <p:cNvPr id="7" name="TextBox 6"/>
          <p:cNvSpPr txBox="1"/>
          <p:nvPr/>
        </p:nvSpPr>
        <p:spPr>
          <a:xfrm>
            <a:off x="501070" y="1585560"/>
            <a:ext cx="8377752" cy="3693319"/>
          </a:xfrm>
          <a:prstGeom prst="rect">
            <a:avLst/>
          </a:prstGeom>
          <a:noFill/>
        </p:spPr>
        <p:txBody>
          <a:bodyPr wrap="square" lIns="0" tIns="0" rIns="0" bIns="0" rtlCol="0">
            <a:spAutoFit/>
          </a:bodyPr>
          <a:lstStyle/>
          <a:p>
            <a:pPr marL="285750" indent="-285750">
              <a:lnSpc>
                <a:spcPct val="200000"/>
              </a:lnSpc>
              <a:spcAft>
                <a:spcPts val="600"/>
              </a:spcAft>
              <a:buClr>
                <a:schemeClr val="tx1">
                  <a:lumMod val="75000"/>
                </a:schemeClr>
              </a:buClr>
              <a:buSzPct val="100000"/>
              <a:buFont typeface="Wingdings" panose="05000000000000000000" pitchFamily="2" charset="2"/>
              <a:buChar char="§"/>
            </a:pPr>
            <a:r>
              <a:rPr lang="en-US" sz="2200" dirty="0">
                <a:solidFill>
                  <a:srgbClr val="000000"/>
                </a:solidFill>
              </a:rPr>
              <a:t>Program </a:t>
            </a:r>
            <a:r>
              <a:rPr lang="en-US" sz="2200" dirty="0" smtClean="0">
                <a:solidFill>
                  <a:srgbClr val="000000"/>
                </a:solidFill>
              </a:rPr>
              <a:t>centered</a:t>
            </a:r>
            <a:endParaRPr lang="en-US" sz="2200" dirty="0">
              <a:solidFill>
                <a:srgbClr val="000000"/>
              </a:solidFill>
              <a:sym typeface="Wingdings" panose="05000000000000000000" pitchFamily="2" charset="2"/>
            </a:endParaRPr>
          </a:p>
          <a:p>
            <a:pPr marL="571500" lvl="1" indent="-227013">
              <a:lnSpc>
                <a:spcPct val="200000"/>
              </a:lnSpc>
              <a:spcAft>
                <a:spcPts val="600"/>
              </a:spcAft>
              <a:buClr>
                <a:schemeClr val="accent1"/>
              </a:buClr>
              <a:buSzPct val="100000"/>
              <a:buFont typeface="Wingdings" panose="05000000000000000000" pitchFamily="2" charset="2"/>
              <a:buChar char="§"/>
            </a:pPr>
            <a:r>
              <a:rPr lang="en-US" sz="2200" dirty="0">
                <a:solidFill>
                  <a:srgbClr val="000000"/>
                </a:solidFill>
                <a:sym typeface="Wingdings" panose="05000000000000000000" pitchFamily="2" charset="2"/>
              </a:rPr>
              <a:t>Phases/fixed lengths</a:t>
            </a:r>
          </a:p>
          <a:p>
            <a:pPr marL="571500" lvl="1" indent="-227013">
              <a:lnSpc>
                <a:spcPct val="200000"/>
              </a:lnSpc>
              <a:spcAft>
                <a:spcPts val="600"/>
              </a:spcAft>
              <a:buClr>
                <a:schemeClr val="accent1"/>
              </a:buClr>
              <a:buSzPct val="100000"/>
              <a:buFont typeface="Wingdings" panose="05000000000000000000" pitchFamily="2" charset="2"/>
              <a:buChar char="§"/>
            </a:pPr>
            <a:r>
              <a:rPr lang="en-US" sz="2200" dirty="0">
                <a:solidFill>
                  <a:srgbClr val="000000"/>
                </a:solidFill>
                <a:sym typeface="Wingdings" panose="05000000000000000000" pitchFamily="2" charset="2"/>
              </a:rPr>
              <a:t>Single program model</a:t>
            </a:r>
          </a:p>
          <a:p>
            <a:pPr marL="285750" indent="-285750">
              <a:lnSpc>
                <a:spcPct val="200000"/>
              </a:lnSpc>
              <a:spcAft>
                <a:spcPts val="600"/>
              </a:spcAft>
              <a:buClr>
                <a:schemeClr val="tx1">
                  <a:lumMod val="75000"/>
                </a:schemeClr>
              </a:buClr>
              <a:buSzPct val="100000"/>
              <a:buFont typeface="Wingdings" panose="05000000000000000000" pitchFamily="2" charset="2"/>
              <a:buChar char="§"/>
            </a:pPr>
            <a:r>
              <a:rPr lang="en-US" sz="2200" dirty="0" smtClean="0">
                <a:solidFill>
                  <a:srgbClr val="000000"/>
                </a:solidFill>
                <a:sym typeface="Wingdings" panose="05000000000000000000" pitchFamily="2" charset="2"/>
              </a:rPr>
              <a:t>Episodic Care</a:t>
            </a:r>
            <a:endParaRPr lang="en-US" sz="2200" dirty="0">
              <a:solidFill>
                <a:srgbClr val="000000"/>
              </a:solidFill>
              <a:sym typeface="Wingdings" panose="05000000000000000000" pitchFamily="2" charset="2"/>
            </a:endParaRPr>
          </a:p>
          <a:p>
            <a:pPr marL="285750" indent="-285750">
              <a:lnSpc>
                <a:spcPct val="200000"/>
              </a:lnSpc>
              <a:spcAft>
                <a:spcPts val="600"/>
              </a:spcAft>
              <a:buClr>
                <a:schemeClr val="tx1">
                  <a:lumMod val="75000"/>
                </a:schemeClr>
              </a:buClr>
              <a:buSzPct val="100000"/>
              <a:buFont typeface="Wingdings" panose="05000000000000000000" pitchFamily="2" charset="2"/>
              <a:buChar char="§"/>
            </a:pPr>
            <a:r>
              <a:rPr lang="en-US" sz="2200" dirty="0">
                <a:solidFill>
                  <a:srgbClr val="000000"/>
                </a:solidFill>
                <a:sym typeface="Wingdings" panose="05000000000000000000" pitchFamily="2" charset="2"/>
              </a:rPr>
              <a:t>Wait for “rock bottom</a:t>
            </a:r>
            <a:r>
              <a:rPr lang="en-US" sz="2200" dirty="0" smtClean="0">
                <a:solidFill>
                  <a:srgbClr val="000000"/>
                </a:solidFill>
                <a:sym typeface="Wingdings" panose="05000000000000000000" pitchFamily="2" charset="2"/>
              </a:rPr>
              <a:t>”</a:t>
            </a:r>
            <a:endParaRPr lang="en-US" sz="2200" dirty="0">
              <a:solidFill>
                <a:srgbClr val="000000"/>
              </a:solidFill>
            </a:endParaRPr>
          </a:p>
        </p:txBody>
      </p:sp>
      <p:sp>
        <p:nvSpPr>
          <p:cNvPr id="6" name="TextBox 5"/>
          <p:cNvSpPr txBox="1"/>
          <p:nvPr/>
        </p:nvSpPr>
        <p:spPr>
          <a:xfrm>
            <a:off x="4456786" y="1601703"/>
            <a:ext cx="4531790" cy="4031873"/>
          </a:xfrm>
          <a:prstGeom prst="rect">
            <a:avLst/>
          </a:prstGeom>
          <a:noFill/>
        </p:spPr>
        <p:txBody>
          <a:bodyPr wrap="square" lIns="0" tIns="0" rIns="0" bIns="0" rtlCol="0">
            <a:spAutoFit/>
          </a:bodyPr>
          <a:lstStyle/>
          <a:p>
            <a:pPr>
              <a:lnSpc>
                <a:spcPct val="200000"/>
              </a:lnSpc>
              <a:spcAft>
                <a:spcPts val="600"/>
              </a:spcAft>
              <a:buClr>
                <a:schemeClr val="tx1">
                  <a:lumMod val="75000"/>
                </a:schemeClr>
              </a:buClr>
              <a:buSzPct val="100000"/>
            </a:pPr>
            <a:r>
              <a:rPr lang="en-US" sz="2200" dirty="0" smtClean="0">
                <a:solidFill>
                  <a:srgbClr val="000000"/>
                </a:solidFill>
                <a:sym typeface="Wingdings" panose="05000000000000000000" pitchFamily="2" charset="2"/>
              </a:rPr>
              <a:t>Client centered &amp; Integrated</a:t>
            </a:r>
          </a:p>
          <a:p>
            <a:pPr marL="457200" lvl="2">
              <a:lnSpc>
                <a:spcPct val="200000"/>
              </a:lnSpc>
              <a:spcAft>
                <a:spcPts val="600"/>
              </a:spcAft>
              <a:buClr>
                <a:schemeClr val="tx1">
                  <a:lumMod val="75000"/>
                </a:schemeClr>
              </a:buClr>
              <a:buSzPct val="100000"/>
            </a:pPr>
            <a:r>
              <a:rPr lang="en-US" sz="2200" dirty="0" smtClean="0">
                <a:solidFill>
                  <a:srgbClr val="000000"/>
                </a:solidFill>
                <a:sym typeface="Wingdings" panose="05000000000000000000" pitchFamily="2" charset="2"/>
              </a:rPr>
              <a:t>Individualized intensity/time</a:t>
            </a:r>
          </a:p>
          <a:p>
            <a:pPr marL="457200" lvl="2">
              <a:lnSpc>
                <a:spcPct val="200000"/>
              </a:lnSpc>
              <a:spcAft>
                <a:spcPts val="600"/>
              </a:spcAft>
              <a:buClr>
                <a:schemeClr val="tx1">
                  <a:lumMod val="75000"/>
                </a:schemeClr>
              </a:buClr>
              <a:buSzPct val="100000"/>
            </a:pPr>
            <a:r>
              <a:rPr lang="en-US" sz="2200" dirty="0" smtClean="0">
                <a:solidFill>
                  <a:srgbClr val="000000"/>
                </a:solidFill>
                <a:sym typeface="Wingdings" panose="05000000000000000000" pitchFamily="2" charset="2"/>
              </a:rPr>
              <a:t>Utilization </a:t>
            </a:r>
            <a:r>
              <a:rPr lang="en-US" sz="2200" dirty="0">
                <a:solidFill>
                  <a:srgbClr val="000000"/>
                </a:solidFill>
                <a:sym typeface="Wingdings" panose="05000000000000000000" pitchFamily="2" charset="2"/>
              </a:rPr>
              <a:t>of various </a:t>
            </a:r>
            <a:r>
              <a:rPr lang="en-US" sz="2200" dirty="0" smtClean="0">
                <a:solidFill>
                  <a:srgbClr val="000000"/>
                </a:solidFill>
                <a:sym typeface="Wingdings" panose="05000000000000000000" pitchFamily="2" charset="2"/>
              </a:rPr>
              <a:t>EBP</a:t>
            </a:r>
            <a:endParaRPr lang="en-US" sz="2200" dirty="0">
              <a:solidFill>
                <a:srgbClr val="000000"/>
              </a:solidFill>
            </a:endParaRPr>
          </a:p>
          <a:p>
            <a:pPr>
              <a:lnSpc>
                <a:spcPct val="200000"/>
              </a:lnSpc>
              <a:spcAft>
                <a:spcPts val="600"/>
              </a:spcAft>
              <a:buClr>
                <a:schemeClr val="tx1">
                  <a:lumMod val="75000"/>
                </a:schemeClr>
              </a:buClr>
              <a:buSzPct val="100000"/>
            </a:pPr>
            <a:r>
              <a:rPr lang="en-US" sz="2200" dirty="0" smtClean="0">
                <a:solidFill>
                  <a:srgbClr val="000000"/>
                </a:solidFill>
                <a:sym typeface="Wingdings" panose="05000000000000000000" pitchFamily="2" charset="2"/>
              </a:rPr>
              <a:t>Continuum </a:t>
            </a:r>
            <a:r>
              <a:rPr lang="en-US" sz="2200" dirty="0">
                <a:solidFill>
                  <a:srgbClr val="000000"/>
                </a:solidFill>
                <a:sym typeface="Wingdings" panose="05000000000000000000" pitchFamily="2" charset="2"/>
              </a:rPr>
              <a:t>of care </a:t>
            </a:r>
          </a:p>
          <a:p>
            <a:pPr>
              <a:lnSpc>
                <a:spcPct val="200000"/>
              </a:lnSpc>
              <a:buClr>
                <a:schemeClr val="tx1">
                  <a:lumMod val="75000"/>
                </a:schemeClr>
              </a:buClr>
              <a:buSzPct val="100000"/>
            </a:pPr>
            <a:r>
              <a:rPr lang="en-US" sz="2200" dirty="0" smtClean="0">
                <a:solidFill>
                  <a:srgbClr val="000000"/>
                </a:solidFill>
                <a:sym typeface="Wingdings" panose="05000000000000000000" pitchFamily="2" charset="2"/>
              </a:rPr>
              <a:t>Capture </a:t>
            </a:r>
            <a:r>
              <a:rPr lang="en-US" sz="2200" dirty="0">
                <a:solidFill>
                  <a:srgbClr val="000000"/>
                </a:solidFill>
                <a:sym typeface="Wingdings" panose="05000000000000000000" pitchFamily="2" charset="2"/>
              </a:rPr>
              <a:t>all opportunities to connect </a:t>
            </a:r>
            <a:endParaRPr lang="en-US" sz="2200" dirty="0" smtClean="0">
              <a:solidFill>
                <a:srgbClr val="000000"/>
              </a:solidFill>
              <a:sym typeface="Wingdings" panose="05000000000000000000" pitchFamily="2" charset="2"/>
            </a:endParaRPr>
          </a:p>
          <a:p>
            <a:pPr>
              <a:buClr>
                <a:schemeClr val="tx1">
                  <a:lumMod val="75000"/>
                </a:schemeClr>
              </a:buClr>
              <a:buSzPct val="100000"/>
            </a:pPr>
            <a:r>
              <a:rPr lang="en-US" sz="2200" dirty="0" smtClean="0">
                <a:solidFill>
                  <a:srgbClr val="000000"/>
                </a:solidFill>
                <a:sym typeface="Wingdings" panose="05000000000000000000" pitchFamily="2" charset="2"/>
              </a:rPr>
              <a:t>clients</a:t>
            </a:r>
            <a:endParaRPr lang="en-US" sz="2200" dirty="0">
              <a:solidFill>
                <a:srgbClr val="000000"/>
              </a:solidFill>
            </a:endParaRPr>
          </a:p>
        </p:txBody>
      </p:sp>
      <p:cxnSp>
        <p:nvCxnSpPr>
          <p:cNvPr id="8" name="Straight Arrow Connector 7"/>
          <p:cNvCxnSpPr/>
          <p:nvPr/>
        </p:nvCxnSpPr>
        <p:spPr>
          <a:xfrm>
            <a:off x="3642876" y="2008015"/>
            <a:ext cx="499265" cy="0"/>
          </a:xfrm>
          <a:prstGeom prst="straightConnector1">
            <a:avLst/>
          </a:prstGeom>
          <a:ln w="76200">
            <a:solidFill>
              <a:srgbClr val="A5BA49"/>
            </a:solidFill>
            <a:tailEnd type="triangle"/>
          </a:ln>
        </p:spPr>
        <p:style>
          <a:lnRef idx="1">
            <a:schemeClr val="accent5"/>
          </a:lnRef>
          <a:fillRef idx="0">
            <a:schemeClr val="accent5"/>
          </a:fillRef>
          <a:effectRef idx="0">
            <a:schemeClr val="accent5"/>
          </a:effectRef>
          <a:fontRef idx="minor">
            <a:schemeClr val="tx1"/>
          </a:fontRef>
        </p:style>
      </p:cxnSp>
      <p:cxnSp>
        <p:nvCxnSpPr>
          <p:cNvPr id="10" name="Straight Arrow Connector 9"/>
          <p:cNvCxnSpPr/>
          <p:nvPr/>
        </p:nvCxnSpPr>
        <p:spPr>
          <a:xfrm>
            <a:off x="4111140" y="2737710"/>
            <a:ext cx="499265" cy="0"/>
          </a:xfrm>
          <a:prstGeom prst="straightConnector1">
            <a:avLst/>
          </a:prstGeom>
          <a:ln w="76200">
            <a:solidFill>
              <a:srgbClr val="FDBA16"/>
            </a:solidFill>
            <a:tailEnd type="triangle"/>
          </a:ln>
        </p:spPr>
        <p:style>
          <a:lnRef idx="1">
            <a:schemeClr val="accent5"/>
          </a:lnRef>
          <a:fillRef idx="0">
            <a:schemeClr val="accent5"/>
          </a:fillRef>
          <a:effectRef idx="0">
            <a:schemeClr val="accent5"/>
          </a:effectRef>
          <a:fontRef idx="minor">
            <a:schemeClr val="tx1"/>
          </a:fontRef>
        </p:style>
      </p:cxnSp>
      <p:cxnSp>
        <p:nvCxnSpPr>
          <p:cNvPr id="11" name="Straight Arrow Connector 10"/>
          <p:cNvCxnSpPr/>
          <p:nvPr/>
        </p:nvCxnSpPr>
        <p:spPr>
          <a:xfrm>
            <a:off x="4111140" y="3467405"/>
            <a:ext cx="499265" cy="0"/>
          </a:xfrm>
          <a:prstGeom prst="straightConnector1">
            <a:avLst/>
          </a:prstGeom>
          <a:ln w="76200">
            <a:solidFill>
              <a:srgbClr val="FDBA16"/>
            </a:solidFill>
            <a:tailEnd type="triangle"/>
          </a:ln>
        </p:spPr>
        <p:style>
          <a:lnRef idx="1">
            <a:schemeClr val="accent5"/>
          </a:lnRef>
          <a:fillRef idx="0">
            <a:schemeClr val="accent5"/>
          </a:fillRef>
          <a:effectRef idx="0">
            <a:schemeClr val="accent5"/>
          </a:effectRef>
          <a:fontRef idx="minor">
            <a:schemeClr val="tx1"/>
          </a:fontRef>
        </p:style>
      </p:cxnSp>
      <p:cxnSp>
        <p:nvCxnSpPr>
          <p:cNvPr id="12" name="Straight Arrow Connector 11"/>
          <p:cNvCxnSpPr/>
          <p:nvPr/>
        </p:nvCxnSpPr>
        <p:spPr>
          <a:xfrm>
            <a:off x="3795099" y="4273910"/>
            <a:ext cx="499265" cy="0"/>
          </a:xfrm>
          <a:prstGeom prst="straightConnector1">
            <a:avLst/>
          </a:prstGeom>
          <a:ln w="76200">
            <a:solidFill>
              <a:srgbClr val="A5BA49"/>
            </a:solidFill>
            <a:tailEnd type="triangle"/>
          </a:ln>
        </p:spPr>
        <p:style>
          <a:lnRef idx="1">
            <a:schemeClr val="accent5"/>
          </a:lnRef>
          <a:fillRef idx="0">
            <a:schemeClr val="accent5"/>
          </a:fillRef>
          <a:effectRef idx="0">
            <a:schemeClr val="accent5"/>
          </a:effectRef>
          <a:fontRef idx="minor">
            <a:schemeClr val="tx1"/>
          </a:fontRef>
        </p:style>
      </p:cxnSp>
      <p:cxnSp>
        <p:nvCxnSpPr>
          <p:cNvPr id="14" name="Straight Arrow Connector 13"/>
          <p:cNvCxnSpPr/>
          <p:nvPr/>
        </p:nvCxnSpPr>
        <p:spPr>
          <a:xfrm>
            <a:off x="3784955" y="4965200"/>
            <a:ext cx="499265" cy="0"/>
          </a:xfrm>
          <a:prstGeom prst="straightConnector1">
            <a:avLst/>
          </a:prstGeom>
          <a:ln w="76200">
            <a:solidFill>
              <a:srgbClr val="A5BA49"/>
            </a:solidFill>
            <a:tailEnd type="triangle"/>
          </a:ln>
        </p:spPr>
        <p:style>
          <a:lnRef idx="1">
            <a:schemeClr val="accent5"/>
          </a:lnRef>
          <a:fillRef idx="0">
            <a:schemeClr val="accent5"/>
          </a:fillRef>
          <a:effectRef idx="0">
            <a:schemeClr val="accent5"/>
          </a:effectRef>
          <a:fontRef idx="minor">
            <a:schemeClr val="tx1"/>
          </a:fontRef>
        </p:style>
      </p:cxnSp>
      <p:sp>
        <p:nvSpPr>
          <p:cNvPr id="3" name="Right Arrow 2"/>
          <p:cNvSpPr/>
          <p:nvPr/>
        </p:nvSpPr>
        <p:spPr>
          <a:xfrm>
            <a:off x="3351136" y="228308"/>
            <a:ext cx="583479" cy="614480"/>
          </a:xfrm>
          <a:prstGeom prst="rightArrow">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360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Asam criteria</a:t>
            </a:r>
            <a:endParaRPr lang="en-US" b="1" dirty="0"/>
          </a:p>
        </p:txBody>
      </p:sp>
      <p:sp>
        <p:nvSpPr>
          <p:cNvPr id="4" name="Slide Number Placeholder 3"/>
          <p:cNvSpPr>
            <a:spLocks noGrp="1"/>
          </p:cNvSpPr>
          <p:nvPr>
            <p:ph type="sldNum" sz="quarter" idx="15"/>
          </p:nvPr>
        </p:nvSpPr>
        <p:spPr/>
        <p:txBody>
          <a:bodyPr/>
          <a:lstStyle/>
          <a:p>
            <a:pPr>
              <a:defRPr/>
            </a:pPr>
            <a:fld id="{EAD717D9-FCE0-4861-9B5C-B156F252FE81}" type="slidenum">
              <a:rPr lang="en-US" altLang="en-US" smtClean="0"/>
              <a:pPr>
                <a:defRPr/>
              </a:pPr>
              <a:t>27</a:t>
            </a:fld>
            <a:endParaRPr lang="en-US" altLang="en-US" dirty="0"/>
          </a:p>
        </p:txBody>
      </p:sp>
      <p:graphicFrame>
        <p:nvGraphicFramePr>
          <p:cNvPr id="8" name="Content Placeholder 4"/>
          <p:cNvGraphicFramePr>
            <a:graphicFrameLocks/>
          </p:cNvGraphicFramePr>
          <p:nvPr>
            <p:extLst>
              <p:ext uri="{D42A27DB-BD31-4B8C-83A1-F6EECF244321}">
                <p14:modId xmlns:p14="http://schemas.microsoft.com/office/powerpoint/2010/main" val="1452677294"/>
              </p:ext>
            </p:extLst>
          </p:nvPr>
        </p:nvGraphicFramePr>
        <p:xfrm>
          <a:off x="2190" y="1393535"/>
          <a:ext cx="8833150" cy="5037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86677" y="6487700"/>
            <a:ext cx="2112275" cy="215444"/>
          </a:xfrm>
          <a:prstGeom prst="rect">
            <a:avLst/>
          </a:prstGeom>
          <a:noFill/>
        </p:spPr>
        <p:txBody>
          <a:bodyPr wrap="square" lIns="0" tIns="0" rIns="0" bIns="0" rtlCol="0">
            <a:spAutoFit/>
          </a:bodyPr>
          <a:lstStyle/>
          <a:p>
            <a:r>
              <a:rPr lang="en-US" sz="1400" i="1" dirty="0" smtClean="0">
                <a:latin typeface="Avenir Light"/>
                <a:cs typeface="Avenir Light"/>
              </a:rPr>
              <a:t>*Clinical Judgement</a:t>
            </a:r>
          </a:p>
        </p:txBody>
      </p:sp>
    </p:spTree>
    <p:extLst>
      <p:ext uri="{BB962C8B-B14F-4D97-AF65-F5344CB8AC3E}">
        <p14:creationId xmlns:p14="http://schemas.microsoft.com/office/powerpoint/2010/main" val="176898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ASAM Levels of Care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66831953"/>
              </p:ext>
            </p:extLst>
          </p:nvPr>
        </p:nvGraphicFramePr>
        <p:xfrm>
          <a:off x="693738" y="1623965"/>
          <a:ext cx="7993062" cy="3860800"/>
        </p:xfrm>
        <a:graphic>
          <a:graphicData uri="http://schemas.openxmlformats.org/drawingml/2006/table">
            <a:tbl>
              <a:tblPr firstRow="1" bandRow="1">
                <a:tableStyleId>{5C22544A-7EE6-4342-B048-85BDC9FD1C3A}</a:tableStyleId>
              </a:tblPr>
              <a:tblGrid>
                <a:gridCol w="3996531"/>
                <a:gridCol w="3996531"/>
              </a:tblGrid>
              <a:tr h="370840">
                <a:tc>
                  <a:txBody>
                    <a:bodyPr/>
                    <a:lstStyle/>
                    <a:p>
                      <a:r>
                        <a:rPr lang="en-US" dirty="0" smtClean="0"/>
                        <a:t>ASAM Level</a:t>
                      </a:r>
                      <a:r>
                        <a:rPr lang="en-US" baseline="0" dirty="0" smtClean="0"/>
                        <a:t> of Care</a:t>
                      </a:r>
                      <a:endParaRPr lang="en-US" dirty="0"/>
                    </a:p>
                  </a:txBody>
                  <a:tcPr/>
                </a:tc>
                <a:tc>
                  <a:txBody>
                    <a:bodyPr/>
                    <a:lstStyle/>
                    <a:p>
                      <a:r>
                        <a:rPr lang="en-US" dirty="0" smtClean="0"/>
                        <a:t>Description</a:t>
                      </a:r>
                      <a:endParaRPr lang="en-US" dirty="0"/>
                    </a:p>
                  </a:txBody>
                  <a:tcPr/>
                </a:tc>
              </a:tr>
              <a:tr h="370840">
                <a:tc>
                  <a:txBody>
                    <a:bodyPr/>
                    <a:lstStyle/>
                    <a:p>
                      <a:r>
                        <a:rPr lang="en-US" dirty="0" smtClean="0">
                          <a:solidFill>
                            <a:srgbClr val="000000"/>
                          </a:solidFill>
                        </a:rPr>
                        <a:t>OTP Level 1</a:t>
                      </a:r>
                      <a:endParaRPr lang="en-US" dirty="0">
                        <a:solidFill>
                          <a:srgbClr val="000000"/>
                        </a:solidFill>
                      </a:endParaRPr>
                    </a:p>
                  </a:txBody>
                  <a:tcPr/>
                </a:tc>
                <a:tc>
                  <a:txBody>
                    <a:bodyPr/>
                    <a:lstStyle/>
                    <a:p>
                      <a:pPr marL="0" indent="0">
                        <a:buFont typeface="Arial" panose="020B0604020202020204" pitchFamily="34" charset="0"/>
                        <a:buNone/>
                      </a:pPr>
                      <a:r>
                        <a:rPr lang="en-US" dirty="0" smtClean="0">
                          <a:solidFill>
                            <a:srgbClr val="000000"/>
                          </a:solidFill>
                        </a:rPr>
                        <a:t>Opioid</a:t>
                      </a:r>
                      <a:r>
                        <a:rPr lang="en-US" baseline="0" dirty="0" smtClean="0">
                          <a:solidFill>
                            <a:srgbClr val="000000"/>
                          </a:solidFill>
                        </a:rPr>
                        <a:t> Treatment Programs</a:t>
                      </a:r>
                      <a:endParaRPr lang="en-US" dirty="0">
                        <a:solidFill>
                          <a:srgbClr val="000000"/>
                        </a:solidFill>
                      </a:endParaRPr>
                    </a:p>
                  </a:txBody>
                  <a:tcPr/>
                </a:tc>
              </a:tr>
              <a:tr h="370840">
                <a:tc>
                  <a:txBody>
                    <a:bodyPr/>
                    <a:lstStyle/>
                    <a:p>
                      <a:r>
                        <a:rPr lang="en-US" dirty="0" smtClean="0">
                          <a:solidFill>
                            <a:srgbClr val="000000"/>
                          </a:solidFill>
                        </a:rPr>
                        <a:t>Level 1</a:t>
                      </a:r>
                      <a:endParaRPr lang="en-US" dirty="0">
                        <a:solidFill>
                          <a:srgbClr val="000000"/>
                        </a:solidFill>
                      </a:endParaRPr>
                    </a:p>
                  </a:txBody>
                  <a:tcPr/>
                </a:tc>
                <a:tc>
                  <a:txBody>
                    <a:bodyPr/>
                    <a:lstStyle/>
                    <a:p>
                      <a:r>
                        <a:rPr lang="en-US" dirty="0" smtClean="0">
                          <a:solidFill>
                            <a:srgbClr val="000000"/>
                          </a:solidFill>
                        </a:rPr>
                        <a:t>Outpatient Services (OS)</a:t>
                      </a:r>
                      <a:endParaRPr lang="en-US" dirty="0">
                        <a:solidFill>
                          <a:srgbClr val="000000"/>
                        </a:solidFill>
                      </a:endParaRPr>
                    </a:p>
                  </a:txBody>
                  <a:tcPr/>
                </a:tc>
              </a:tr>
              <a:tr h="370840">
                <a:tc>
                  <a:txBody>
                    <a:bodyPr/>
                    <a:lstStyle/>
                    <a:p>
                      <a:r>
                        <a:rPr lang="en-US" dirty="0" smtClean="0">
                          <a:solidFill>
                            <a:srgbClr val="000000"/>
                          </a:solidFill>
                        </a:rPr>
                        <a:t>Level 2.1</a:t>
                      </a:r>
                      <a:endParaRPr lang="en-US" dirty="0">
                        <a:solidFill>
                          <a:srgbClr val="000000"/>
                        </a:solidFill>
                      </a:endParaRPr>
                    </a:p>
                  </a:txBody>
                  <a:tcPr/>
                </a:tc>
                <a:tc>
                  <a:txBody>
                    <a:bodyPr/>
                    <a:lstStyle/>
                    <a:p>
                      <a:r>
                        <a:rPr lang="en-US" dirty="0" smtClean="0">
                          <a:solidFill>
                            <a:srgbClr val="000000"/>
                          </a:solidFill>
                        </a:rPr>
                        <a:t>Intensive Outpatient Services</a:t>
                      </a:r>
                      <a:r>
                        <a:rPr lang="en-US" baseline="0" dirty="0" smtClean="0">
                          <a:solidFill>
                            <a:srgbClr val="000000"/>
                          </a:solidFill>
                        </a:rPr>
                        <a:t> (IOS)</a:t>
                      </a:r>
                      <a:endParaRPr lang="en-US" dirty="0">
                        <a:solidFill>
                          <a:srgbClr val="000000"/>
                        </a:solidFill>
                      </a:endParaRPr>
                    </a:p>
                  </a:txBody>
                  <a:tcPr/>
                </a:tc>
              </a:tr>
              <a:tr h="370840">
                <a:tc>
                  <a:txBody>
                    <a:bodyPr/>
                    <a:lstStyle/>
                    <a:p>
                      <a:r>
                        <a:rPr lang="en-US" dirty="0" smtClean="0">
                          <a:solidFill>
                            <a:srgbClr val="000000"/>
                          </a:solidFill>
                        </a:rPr>
                        <a:t>Level 3</a:t>
                      </a:r>
                      <a:endParaRPr lang="en-US" dirty="0">
                        <a:solidFill>
                          <a:srgbClr val="000000"/>
                        </a:solidFill>
                      </a:endParaRPr>
                    </a:p>
                  </a:txBody>
                  <a:tcPr/>
                </a:tc>
                <a:tc>
                  <a:txBody>
                    <a:bodyPr/>
                    <a:lstStyle/>
                    <a:p>
                      <a:r>
                        <a:rPr lang="en-US" dirty="0" smtClean="0">
                          <a:solidFill>
                            <a:srgbClr val="000000"/>
                          </a:solidFill>
                        </a:rPr>
                        <a:t>Residential</a:t>
                      </a:r>
                    </a:p>
                    <a:p>
                      <a:pPr marL="285750" indent="-285750">
                        <a:buFont typeface="Arial" panose="020B0604020202020204" pitchFamily="34" charset="0"/>
                        <a:buChar char="•"/>
                      </a:pPr>
                      <a:r>
                        <a:rPr lang="en-US" dirty="0" smtClean="0">
                          <a:solidFill>
                            <a:srgbClr val="000000"/>
                          </a:solidFill>
                        </a:rPr>
                        <a:t>3.1 – Clinical</a:t>
                      </a:r>
                      <a:r>
                        <a:rPr lang="en-US" baseline="0" dirty="0" smtClean="0">
                          <a:solidFill>
                            <a:srgbClr val="000000"/>
                          </a:solidFill>
                        </a:rPr>
                        <a:t>ly Managed Low Intensity</a:t>
                      </a:r>
                      <a:endParaRPr lang="en-US" dirty="0" smtClean="0">
                        <a:solidFill>
                          <a:srgbClr val="000000"/>
                        </a:solidFill>
                      </a:endParaRPr>
                    </a:p>
                    <a:p>
                      <a:pPr marL="285750" indent="-285750">
                        <a:buFont typeface="Arial" panose="020B0604020202020204" pitchFamily="34" charset="0"/>
                        <a:buChar char="•"/>
                      </a:pPr>
                      <a:r>
                        <a:rPr lang="en-US" dirty="0" smtClean="0">
                          <a:solidFill>
                            <a:srgbClr val="000000"/>
                          </a:solidFill>
                        </a:rPr>
                        <a:t>3.2 –</a:t>
                      </a:r>
                      <a:r>
                        <a:rPr lang="en-US" baseline="0" dirty="0" smtClean="0">
                          <a:solidFill>
                            <a:srgbClr val="000000"/>
                          </a:solidFill>
                        </a:rPr>
                        <a:t> Withdrawal Management</a:t>
                      </a:r>
                      <a:endParaRPr lang="en-US" dirty="0" smtClean="0">
                        <a:solidFill>
                          <a:srgbClr val="000000"/>
                        </a:solidFill>
                      </a:endParaRPr>
                    </a:p>
                    <a:p>
                      <a:pPr marL="285750" indent="-285750">
                        <a:buFont typeface="Arial" panose="020B0604020202020204" pitchFamily="34" charset="0"/>
                        <a:buChar char="•"/>
                      </a:pPr>
                      <a:r>
                        <a:rPr lang="en-US" dirty="0" smtClean="0">
                          <a:solidFill>
                            <a:srgbClr val="000000"/>
                          </a:solidFill>
                        </a:rPr>
                        <a:t>3.5 – Clinically Managed High Intensity</a:t>
                      </a:r>
                    </a:p>
                  </a:txBody>
                  <a:tcPr/>
                </a:tc>
              </a:tr>
              <a:tr h="370840">
                <a:tc>
                  <a:txBody>
                    <a:bodyPr/>
                    <a:lstStyle/>
                    <a:p>
                      <a:r>
                        <a:rPr lang="en-US" dirty="0" smtClean="0">
                          <a:solidFill>
                            <a:srgbClr val="000000"/>
                          </a:solidFill>
                        </a:rPr>
                        <a:t>Level 4</a:t>
                      </a:r>
                      <a:endParaRPr lang="en-US" dirty="0">
                        <a:solidFill>
                          <a:srgbClr val="000000"/>
                        </a:solidFill>
                      </a:endParaRPr>
                    </a:p>
                  </a:txBody>
                  <a:tcPr/>
                </a:tc>
                <a:tc>
                  <a:txBody>
                    <a:bodyPr/>
                    <a:lstStyle/>
                    <a:p>
                      <a:pPr marL="285750" indent="-285750">
                        <a:buFont typeface="Arial" panose="020B0604020202020204" pitchFamily="34" charset="0"/>
                        <a:buChar char="•"/>
                      </a:pPr>
                      <a:r>
                        <a:rPr lang="en-US" dirty="0" smtClean="0">
                          <a:solidFill>
                            <a:srgbClr val="000000"/>
                          </a:solidFill>
                        </a:rPr>
                        <a:t>Medically Managed Intensive Inpatient Services</a:t>
                      </a:r>
                      <a:endParaRPr lang="en-US" dirty="0">
                        <a:solidFill>
                          <a:srgbClr val="000000"/>
                        </a:solidFill>
                      </a:endParaRPr>
                    </a:p>
                  </a:txBody>
                  <a:tcPr/>
                </a:tc>
              </a:tr>
            </a:tbl>
          </a:graphicData>
        </a:graphic>
      </p:graphicFrame>
      <p:sp>
        <p:nvSpPr>
          <p:cNvPr id="5" name="Slide Number Placeholder 4"/>
          <p:cNvSpPr>
            <a:spLocks noGrp="1"/>
          </p:cNvSpPr>
          <p:nvPr>
            <p:ph type="sldNum" sz="quarter" idx="15"/>
          </p:nvPr>
        </p:nvSpPr>
        <p:spPr/>
        <p:txBody>
          <a:bodyPr/>
          <a:lstStyle/>
          <a:p>
            <a:pPr>
              <a:defRPr/>
            </a:pPr>
            <a:fld id="{EAD717D9-FCE0-4861-9B5C-B156F252FE81}" type="slidenum">
              <a:rPr lang="en-US" altLang="en-US" smtClean="0"/>
              <a:pPr>
                <a:defRPr/>
              </a:pPr>
              <a:t>28</a:t>
            </a:fld>
            <a:endParaRPr lang="en-US" altLang="en-US" dirty="0"/>
          </a:p>
        </p:txBody>
      </p:sp>
    </p:spTree>
    <p:extLst>
      <p:ext uri="{BB962C8B-B14F-4D97-AF65-F5344CB8AC3E}">
        <p14:creationId xmlns:p14="http://schemas.microsoft.com/office/powerpoint/2010/main" val="39475947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on ASAM</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9465961"/>
              </p:ext>
            </p:extLst>
          </p:nvPr>
        </p:nvGraphicFramePr>
        <p:xfrm>
          <a:off x="693738" y="1877965"/>
          <a:ext cx="7993059" cy="2219960"/>
        </p:xfrm>
        <a:graphic>
          <a:graphicData uri="http://schemas.openxmlformats.org/drawingml/2006/table">
            <a:tbl>
              <a:tblPr firstRow="1" bandRow="1">
                <a:tableStyleId>{5C22544A-7EE6-4342-B048-85BDC9FD1C3A}</a:tableStyleId>
              </a:tblPr>
              <a:tblGrid>
                <a:gridCol w="7993059"/>
              </a:tblGrid>
              <a:tr h="0">
                <a:tc>
                  <a:txBody>
                    <a:bodyPr/>
                    <a:lstStyle/>
                    <a:p>
                      <a:r>
                        <a:rPr lang="en-US" dirty="0" smtClean="0"/>
                        <a:t>BHETA</a:t>
                      </a:r>
                      <a:endParaRPr lang="en-US" dirty="0"/>
                    </a:p>
                  </a:txBody>
                  <a:tcPr/>
                </a:tc>
              </a:tr>
              <a:tr h="370840">
                <a:tc>
                  <a:txBody>
                    <a:bodyPr/>
                    <a:lstStyle/>
                    <a:p>
                      <a:r>
                        <a:rPr lang="en-US" dirty="0" smtClean="0">
                          <a:solidFill>
                            <a:srgbClr val="000000"/>
                          </a:solidFill>
                        </a:rPr>
                        <a:t>Two</a:t>
                      </a:r>
                      <a:r>
                        <a:rPr lang="en-US" baseline="0" dirty="0" smtClean="0">
                          <a:solidFill>
                            <a:srgbClr val="000000"/>
                          </a:solidFill>
                        </a:rPr>
                        <a:t> one-hour overviews (ASAM Part 1 and 2)</a:t>
                      </a:r>
                      <a:endParaRPr lang="en-US" dirty="0">
                        <a:solidFill>
                          <a:srgbClr val="000000"/>
                        </a:solidFill>
                      </a:endParaRPr>
                    </a:p>
                  </a:txBody>
                  <a:tcPr/>
                </a:tc>
              </a:tr>
              <a:tr h="370840">
                <a:tc>
                  <a:txBody>
                    <a:bodyPr/>
                    <a:lstStyle/>
                    <a:p>
                      <a:endParaRPr lang="en-US" dirty="0"/>
                    </a:p>
                  </a:txBody>
                  <a:tcPr/>
                </a:tc>
              </a:tr>
              <a:tr h="370840">
                <a:tc>
                  <a:txBody>
                    <a:bodyPr/>
                    <a:lstStyle/>
                    <a:p>
                      <a:r>
                        <a:rPr lang="en-US" b="1" dirty="0" smtClean="0">
                          <a:solidFill>
                            <a:schemeClr val="bg1"/>
                          </a:solidFill>
                        </a:rPr>
                        <a:t>CIBHS</a:t>
                      </a:r>
                      <a:endParaRPr lang="en-US" b="1" dirty="0">
                        <a:solidFill>
                          <a:schemeClr val="bg1"/>
                        </a:solidFill>
                      </a:endParaRPr>
                    </a:p>
                  </a:txBody>
                  <a:tcPr>
                    <a:solidFill>
                      <a:srgbClr val="00A9C5"/>
                    </a:solidFill>
                  </a:tcPr>
                </a:tc>
              </a:tr>
              <a:tr h="370840">
                <a:tc>
                  <a:txBody>
                    <a:bodyPr/>
                    <a:lstStyle/>
                    <a:p>
                      <a:r>
                        <a:rPr lang="en-US" dirty="0" smtClean="0">
                          <a:solidFill>
                            <a:srgbClr val="000000"/>
                          </a:solidFill>
                        </a:rPr>
                        <a:t>Two webinars (ASAM A and ASAM B)</a:t>
                      </a:r>
                      <a:endParaRPr lang="en-US" dirty="0">
                        <a:solidFill>
                          <a:srgbClr val="000000"/>
                        </a:solidFill>
                      </a:endParaRPr>
                    </a:p>
                  </a:txBody>
                  <a:tcPr/>
                </a:tc>
              </a:tr>
              <a:tr h="370840">
                <a:tc>
                  <a:txBody>
                    <a:bodyPr/>
                    <a:lstStyle/>
                    <a:p>
                      <a:endParaRPr lang="en-US" dirty="0"/>
                    </a:p>
                  </a:txBody>
                  <a:tcPr/>
                </a:tc>
              </a:tr>
            </a:tbl>
          </a:graphicData>
        </a:graphic>
      </p:graphicFrame>
      <p:sp>
        <p:nvSpPr>
          <p:cNvPr id="5" name="Slide Number Placeholder 4"/>
          <p:cNvSpPr>
            <a:spLocks noGrp="1"/>
          </p:cNvSpPr>
          <p:nvPr>
            <p:ph type="sldNum" sz="quarter" idx="15"/>
          </p:nvPr>
        </p:nvSpPr>
        <p:spPr/>
        <p:txBody>
          <a:bodyPr/>
          <a:lstStyle/>
          <a:p>
            <a:pPr>
              <a:defRPr/>
            </a:pPr>
            <a:fld id="{EAD717D9-FCE0-4861-9B5C-B156F252FE81}" type="slidenum">
              <a:rPr lang="en-US" altLang="en-US" smtClean="0"/>
              <a:pPr>
                <a:defRPr/>
              </a:pPr>
              <a:t>29</a:t>
            </a:fld>
            <a:endParaRPr lang="en-US" alt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8685" y="4427530"/>
            <a:ext cx="1905165" cy="1935648"/>
          </a:xfrm>
          <a:prstGeom prst="rect">
            <a:avLst/>
          </a:prstGeom>
        </p:spPr>
      </p:pic>
    </p:spTree>
    <p:extLst>
      <p:ext uri="{BB962C8B-B14F-4D97-AF65-F5344CB8AC3E}">
        <p14:creationId xmlns:p14="http://schemas.microsoft.com/office/powerpoint/2010/main" val="2102667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BHS QI leadership team</a:t>
            </a:r>
            <a:endParaRPr lang="en-US" dirty="0"/>
          </a:p>
        </p:txBody>
      </p:sp>
      <p:sp>
        <p:nvSpPr>
          <p:cNvPr id="3" name="Content Placeholder 2"/>
          <p:cNvSpPr>
            <a:spLocks noGrp="1"/>
          </p:cNvSpPr>
          <p:nvPr>
            <p:ph idx="1"/>
          </p:nvPr>
        </p:nvSpPr>
        <p:spPr>
          <a:xfrm>
            <a:off x="693057" y="1860035"/>
            <a:ext cx="7993743" cy="3626365"/>
          </a:xfrm>
        </p:spPr>
        <p:txBody>
          <a:bodyPr>
            <a:normAutofit fontScale="85000" lnSpcReduction="10000"/>
          </a:bodyPr>
          <a:lstStyle/>
          <a:p>
            <a:r>
              <a:rPr lang="en-US" sz="2400" dirty="0" smtClean="0">
                <a:solidFill>
                  <a:srgbClr val="00B0F0"/>
                </a:solidFill>
              </a:rPr>
              <a:t>Tabatha Lang, Chief, Agency Operations</a:t>
            </a:r>
          </a:p>
          <a:p>
            <a:r>
              <a:rPr lang="en-US" sz="2400" dirty="0" smtClean="0">
                <a:solidFill>
                  <a:srgbClr val="0070C0"/>
                </a:solidFill>
              </a:rPr>
              <a:t>Tim Tormey, Behavioral Health Program Coordinator, SUD QM</a:t>
            </a:r>
          </a:p>
          <a:p>
            <a:r>
              <a:rPr lang="en-US" sz="2400" dirty="0">
                <a:solidFill>
                  <a:srgbClr val="0070C0"/>
                </a:solidFill>
              </a:rPr>
              <a:t>Steve Jones, Senior Quality Management Program </a:t>
            </a:r>
            <a:r>
              <a:rPr lang="en-US" sz="2400" dirty="0" smtClean="0">
                <a:solidFill>
                  <a:srgbClr val="0070C0"/>
                </a:solidFill>
              </a:rPr>
              <a:t>Manager</a:t>
            </a:r>
          </a:p>
          <a:p>
            <a:r>
              <a:rPr lang="en-US" sz="2400" dirty="0" smtClean="0">
                <a:solidFill>
                  <a:srgbClr val="0070C0"/>
                </a:solidFill>
              </a:rPr>
              <a:t>Liz Miles, Principal Administrative Analyst, Performance Improvement Team (PIT)</a:t>
            </a:r>
          </a:p>
          <a:p>
            <a:r>
              <a:rPr lang="en-US" sz="2400" dirty="0">
                <a:solidFill>
                  <a:srgbClr val="0070C0"/>
                </a:solidFill>
              </a:rPr>
              <a:t>AnnLouise Conlow, Senior MIS </a:t>
            </a:r>
            <a:r>
              <a:rPr lang="en-US" sz="2400" dirty="0" smtClean="0">
                <a:solidFill>
                  <a:srgbClr val="0070C0"/>
                </a:solidFill>
              </a:rPr>
              <a:t>Manager</a:t>
            </a:r>
          </a:p>
          <a:p>
            <a:endParaRPr lang="en-US" sz="2400" dirty="0">
              <a:solidFill>
                <a:schemeClr val="tx2">
                  <a:lumMod val="75000"/>
                </a:schemeClr>
              </a:solidFill>
            </a:endParaRPr>
          </a:p>
          <a:p>
            <a:endParaRPr lang="en-US" sz="2400" dirty="0" smtClean="0">
              <a:solidFill>
                <a:schemeClr val="tx2">
                  <a:lumMod val="50000"/>
                </a:schemeClr>
              </a:solidFill>
            </a:endParaRPr>
          </a:p>
          <a:p>
            <a:endParaRPr lang="en-US" dirty="0" smtClean="0"/>
          </a:p>
          <a:p>
            <a:endParaRPr lang="en-US" dirty="0"/>
          </a:p>
        </p:txBody>
      </p:sp>
    </p:spTree>
    <p:extLst>
      <p:ext uri="{BB962C8B-B14F-4D97-AF65-F5344CB8AC3E}">
        <p14:creationId xmlns:p14="http://schemas.microsoft.com/office/powerpoint/2010/main" val="23435974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MANAGEMENT/</a:t>
            </a:r>
            <a:br>
              <a:rPr lang="en-US" b="1" dirty="0" smtClean="0"/>
            </a:br>
            <a:r>
              <a:rPr lang="en-US" b="1" dirty="0" smtClean="0"/>
              <a:t>Care coordination</a:t>
            </a:r>
            <a:endParaRPr lang="en-US" b="1" dirty="0"/>
          </a:p>
        </p:txBody>
      </p:sp>
      <p:sp>
        <p:nvSpPr>
          <p:cNvPr id="3" name="Slide Number Placeholder 2"/>
          <p:cNvSpPr>
            <a:spLocks noGrp="1"/>
          </p:cNvSpPr>
          <p:nvPr>
            <p:ph type="sldNum" sz="quarter" idx="12"/>
          </p:nvPr>
        </p:nvSpPr>
        <p:spPr/>
        <p:txBody>
          <a:bodyPr/>
          <a:lstStyle/>
          <a:p>
            <a:fld id="{CFBA6597-D7DA-DC49-90B6-6291F05CD5D3}" type="slidenum">
              <a:rPr lang="en-US" smtClean="0"/>
              <a:t>30</a:t>
            </a:fld>
            <a:endParaRPr lang="en-US" dirty="0"/>
          </a:p>
        </p:txBody>
      </p:sp>
      <p:sp>
        <p:nvSpPr>
          <p:cNvPr id="4" name="Text Placeholder 3"/>
          <p:cNvSpPr>
            <a:spLocks noGrp="1"/>
          </p:cNvSpPr>
          <p:nvPr>
            <p:ph type="body" sz="quarter" idx="13"/>
          </p:nvPr>
        </p:nvSpPr>
        <p:spPr>
          <a:xfrm>
            <a:off x="2441851" y="1947055"/>
            <a:ext cx="3994120" cy="589641"/>
          </a:xfrm>
        </p:spPr>
        <p:txBody>
          <a:bodyPr/>
          <a:lstStyle/>
          <a:p>
            <a:pPr algn="ctr"/>
            <a:r>
              <a:rPr lang="en-US" dirty="0" smtClean="0"/>
              <a:t>“Warm hand-off”</a:t>
            </a:r>
            <a:endParaRPr lang="en-US" dirty="0"/>
          </a:p>
        </p:txBody>
      </p:sp>
      <p:pic>
        <p:nvPicPr>
          <p:cNvPr id="9" name="Picture 8"/>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733893">
            <a:off x="2247737" y="956731"/>
            <a:ext cx="4400638" cy="5093985"/>
          </a:xfrm>
          <a:prstGeom prst="rect">
            <a:avLst/>
          </a:prstGeom>
        </p:spPr>
      </p:pic>
    </p:spTree>
    <p:extLst>
      <p:ext uri="{BB962C8B-B14F-4D97-AF65-F5344CB8AC3E}">
        <p14:creationId xmlns:p14="http://schemas.microsoft.com/office/powerpoint/2010/main" val="27245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MANAGEMENT/</a:t>
            </a:r>
            <a:br>
              <a:rPr lang="en-US" b="1" dirty="0"/>
            </a:br>
            <a:r>
              <a:rPr lang="en-US" b="1" dirty="0"/>
              <a:t>Care coordination</a:t>
            </a:r>
          </a:p>
        </p:txBody>
      </p:sp>
      <p:sp>
        <p:nvSpPr>
          <p:cNvPr id="3" name="Slide Number Placeholder 2"/>
          <p:cNvSpPr>
            <a:spLocks noGrp="1"/>
          </p:cNvSpPr>
          <p:nvPr>
            <p:ph type="sldNum" sz="quarter" idx="12"/>
          </p:nvPr>
        </p:nvSpPr>
        <p:spPr/>
        <p:txBody>
          <a:bodyPr/>
          <a:lstStyle/>
          <a:p>
            <a:fld id="{CFBA6597-D7DA-DC49-90B6-6291F05CD5D3}" type="slidenum">
              <a:rPr lang="en-US" smtClean="0"/>
              <a:t>31</a:t>
            </a:fld>
            <a:endParaRPr lang="en-US" dirty="0"/>
          </a:p>
        </p:txBody>
      </p:sp>
      <p:sp>
        <p:nvSpPr>
          <p:cNvPr id="4" name="Content Placeholder 3"/>
          <p:cNvSpPr>
            <a:spLocks noGrp="1"/>
          </p:cNvSpPr>
          <p:nvPr>
            <p:ph idx="1"/>
          </p:nvPr>
        </p:nvSpPr>
        <p:spPr>
          <a:xfrm>
            <a:off x="539475" y="1470345"/>
            <a:ext cx="5645535" cy="4886005"/>
          </a:xfrm>
        </p:spPr>
        <p:txBody>
          <a:bodyPr>
            <a:normAutofit/>
          </a:bodyPr>
          <a:lstStyle/>
          <a:p>
            <a:pPr>
              <a:lnSpc>
                <a:spcPct val="100000"/>
              </a:lnSpc>
              <a:spcAft>
                <a:spcPts val="600"/>
              </a:spcAft>
            </a:pPr>
            <a:r>
              <a:rPr lang="en-US" sz="2400" dirty="0" smtClean="0">
                <a:solidFill>
                  <a:srgbClr val="000000"/>
                </a:solidFill>
              </a:rPr>
              <a:t>Access and Crisis Line –</a:t>
            </a:r>
          </a:p>
          <a:p>
            <a:pPr lvl="1">
              <a:lnSpc>
                <a:spcPct val="100000"/>
              </a:lnSpc>
              <a:spcAft>
                <a:spcPts val="600"/>
              </a:spcAft>
            </a:pPr>
            <a:r>
              <a:rPr lang="en-US" sz="2400" dirty="0" smtClean="0">
                <a:solidFill>
                  <a:srgbClr val="000000"/>
                </a:solidFill>
              </a:rPr>
              <a:t>Brief screening to determine provisional ASAM Level of Care</a:t>
            </a:r>
          </a:p>
          <a:p>
            <a:pPr marL="344487" lvl="1" indent="0">
              <a:lnSpc>
                <a:spcPct val="100000"/>
              </a:lnSpc>
              <a:spcAft>
                <a:spcPts val="600"/>
              </a:spcAft>
              <a:buNone/>
            </a:pPr>
            <a:endParaRPr lang="en-US" sz="2400" dirty="0" smtClean="0">
              <a:solidFill>
                <a:srgbClr val="000000"/>
              </a:solidFill>
            </a:endParaRPr>
          </a:p>
          <a:p>
            <a:pPr lvl="1">
              <a:lnSpc>
                <a:spcPct val="100000"/>
              </a:lnSpc>
              <a:spcAft>
                <a:spcPts val="600"/>
              </a:spcAft>
            </a:pPr>
            <a:r>
              <a:rPr lang="en-US" sz="2400" dirty="0" smtClean="0">
                <a:solidFill>
                  <a:srgbClr val="000000"/>
                </a:solidFill>
              </a:rPr>
              <a:t>Can be used by Mental Health programs to facilitate linkage to SUD services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5620" y="4155481"/>
            <a:ext cx="3769434" cy="2230704"/>
          </a:xfrm>
          <a:prstGeom prst="rect">
            <a:avLst/>
          </a:prstGeom>
        </p:spPr>
      </p:pic>
    </p:spTree>
    <p:extLst>
      <p:ext uri="{BB962C8B-B14F-4D97-AF65-F5344CB8AC3E}">
        <p14:creationId xmlns:p14="http://schemas.microsoft.com/office/powerpoint/2010/main" val="104392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6769"/>
          <a:stretch/>
        </p:blipFill>
        <p:spPr>
          <a:xfrm>
            <a:off x="4725620" y="2191470"/>
            <a:ext cx="4416575" cy="4041095"/>
          </a:xfrm>
          <a:prstGeom prst="rect">
            <a:avLst/>
          </a:prstGeom>
        </p:spPr>
      </p:pic>
      <p:sp>
        <p:nvSpPr>
          <p:cNvPr id="2" name="Title 1"/>
          <p:cNvSpPr>
            <a:spLocks noGrp="1"/>
          </p:cNvSpPr>
          <p:nvPr>
            <p:ph type="title"/>
          </p:nvPr>
        </p:nvSpPr>
        <p:spPr/>
        <p:txBody>
          <a:bodyPr/>
          <a:lstStyle/>
          <a:p>
            <a:r>
              <a:rPr lang="en-US" b="1" dirty="0" smtClean="0"/>
              <a:t>Moving forward</a:t>
            </a:r>
            <a:endParaRPr lang="en-US" b="1" dirty="0"/>
          </a:p>
        </p:txBody>
      </p:sp>
      <p:sp>
        <p:nvSpPr>
          <p:cNvPr id="3" name="Slide Number Placeholder 2"/>
          <p:cNvSpPr>
            <a:spLocks noGrp="1"/>
          </p:cNvSpPr>
          <p:nvPr>
            <p:ph type="sldNum" sz="quarter" idx="12"/>
          </p:nvPr>
        </p:nvSpPr>
        <p:spPr/>
        <p:txBody>
          <a:bodyPr/>
          <a:lstStyle/>
          <a:p>
            <a:fld id="{CFBA6597-D7DA-DC49-90B6-6291F05CD5D3}" type="slidenum">
              <a:rPr lang="en-US" smtClean="0"/>
              <a:t>32</a:t>
            </a:fld>
            <a:endParaRPr lang="en-US" dirty="0"/>
          </a:p>
        </p:txBody>
      </p:sp>
      <p:sp>
        <p:nvSpPr>
          <p:cNvPr id="4" name="Content Placeholder 3"/>
          <p:cNvSpPr>
            <a:spLocks noGrp="1"/>
          </p:cNvSpPr>
          <p:nvPr>
            <p:ph idx="1"/>
          </p:nvPr>
        </p:nvSpPr>
        <p:spPr>
          <a:xfrm>
            <a:off x="693056" y="1662370"/>
            <a:ext cx="7993743" cy="4318001"/>
          </a:xfrm>
        </p:spPr>
        <p:txBody>
          <a:bodyPr>
            <a:noAutofit/>
          </a:bodyPr>
          <a:lstStyle/>
          <a:p>
            <a:pPr>
              <a:lnSpc>
                <a:spcPct val="200000"/>
              </a:lnSpc>
              <a:spcAft>
                <a:spcPts val="600"/>
              </a:spcAft>
            </a:pPr>
            <a:r>
              <a:rPr lang="en-US" sz="2200" dirty="0" smtClean="0">
                <a:solidFill>
                  <a:srgbClr val="000000"/>
                </a:solidFill>
              </a:rPr>
              <a:t>Meeting Network Adequacy Standards</a:t>
            </a:r>
            <a:endParaRPr lang="en-US" sz="2200" dirty="0">
              <a:solidFill>
                <a:srgbClr val="000000"/>
              </a:solidFill>
            </a:endParaRPr>
          </a:p>
          <a:p>
            <a:pPr>
              <a:lnSpc>
                <a:spcPct val="200000"/>
              </a:lnSpc>
              <a:spcAft>
                <a:spcPts val="600"/>
              </a:spcAft>
            </a:pPr>
            <a:r>
              <a:rPr lang="en-US" sz="2200" dirty="0" smtClean="0">
                <a:solidFill>
                  <a:srgbClr val="000000"/>
                </a:solidFill>
              </a:rPr>
              <a:t>IT developments/Information Sharing</a:t>
            </a:r>
          </a:p>
          <a:p>
            <a:pPr>
              <a:lnSpc>
                <a:spcPct val="200000"/>
              </a:lnSpc>
              <a:spcAft>
                <a:spcPts val="600"/>
              </a:spcAft>
            </a:pPr>
            <a:r>
              <a:rPr lang="en-US" sz="2200" dirty="0" smtClean="0">
                <a:solidFill>
                  <a:srgbClr val="000000"/>
                </a:solidFill>
              </a:rPr>
              <a:t>Strengthen Care Coordination Partnerships</a:t>
            </a:r>
          </a:p>
          <a:p>
            <a:pPr lvl="1">
              <a:lnSpc>
                <a:spcPct val="200000"/>
              </a:lnSpc>
              <a:spcAft>
                <a:spcPts val="600"/>
              </a:spcAft>
            </a:pPr>
            <a:r>
              <a:rPr lang="en-US" sz="2200" dirty="0" smtClean="0">
                <a:solidFill>
                  <a:srgbClr val="000000"/>
                </a:solidFill>
              </a:rPr>
              <a:t>Physical Health</a:t>
            </a:r>
          </a:p>
          <a:p>
            <a:pPr lvl="1">
              <a:lnSpc>
                <a:spcPct val="200000"/>
              </a:lnSpc>
              <a:spcAft>
                <a:spcPts val="600"/>
              </a:spcAft>
            </a:pPr>
            <a:r>
              <a:rPr lang="en-US" sz="2200" dirty="0" smtClean="0">
                <a:solidFill>
                  <a:srgbClr val="000000"/>
                </a:solidFill>
              </a:rPr>
              <a:t>Mental Health </a:t>
            </a:r>
            <a:endParaRPr lang="en-US" sz="2200" dirty="0">
              <a:solidFill>
                <a:srgbClr val="000000"/>
              </a:solidFill>
            </a:endParaRPr>
          </a:p>
        </p:txBody>
      </p:sp>
    </p:spTree>
    <p:extLst>
      <p:ext uri="{BB962C8B-B14F-4D97-AF65-F5344CB8AC3E}">
        <p14:creationId xmlns:p14="http://schemas.microsoft.com/office/powerpoint/2010/main" val="298827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 </a:t>
            </a:r>
            <a:endParaRPr lang="en-US" b="1" dirty="0"/>
          </a:p>
        </p:txBody>
      </p:sp>
      <p:sp>
        <p:nvSpPr>
          <p:cNvPr id="3" name="Slide Number Placeholder 2"/>
          <p:cNvSpPr>
            <a:spLocks noGrp="1"/>
          </p:cNvSpPr>
          <p:nvPr>
            <p:ph type="sldNum" sz="quarter" idx="12"/>
          </p:nvPr>
        </p:nvSpPr>
        <p:spPr/>
        <p:txBody>
          <a:bodyPr/>
          <a:lstStyle/>
          <a:p>
            <a:fld id="{CFBA6597-D7DA-DC49-90B6-6291F05CD5D3}" type="slidenum">
              <a:rPr lang="en-US" smtClean="0"/>
              <a:t>33</a:t>
            </a:fld>
            <a:endParaRPr lang="en-US" dirty="0"/>
          </a:p>
        </p:txBody>
      </p:sp>
      <p:sp>
        <p:nvSpPr>
          <p:cNvPr id="4" name="Content Placeholder 3"/>
          <p:cNvSpPr>
            <a:spLocks noGrp="1"/>
          </p:cNvSpPr>
          <p:nvPr>
            <p:ph idx="1"/>
          </p:nvPr>
        </p:nvSpPr>
        <p:spPr>
          <a:xfrm>
            <a:off x="2849198" y="1753482"/>
            <a:ext cx="5837599" cy="4318001"/>
          </a:xfrm>
        </p:spPr>
        <p:txBody>
          <a:bodyPr>
            <a:noAutofit/>
          </a:bodyPr>
          <a:lstStyle/>
          <a:p>
            <a:pPr>
              <a:lnSpc>
                <a:spcPct val="200000"/>
              </a:lnSpc>
              <a:spcAft>
                <a:spcPts val="600"/>
              </a:spcAft>
            </a:pPr>
            <a:r>
              <a:rPr lang="en-US" sz="2200" dirty="0" smtClean="0">
                <a:solidFill>
                  <a:srgbClr val="000000"/>
                </a:solidFill>
              </a:rPr>
              <a:t>Optum website</a:t>
            </a:r>
          </a:p>
          <a:p>
            <a:pPr lvl="1">
              <a:lnSpc>
                <a:spcPct val="200000"/>
              </a:lnSpc>
              <a:spcAft>
                <a:spcPts val="600"/>
              </a:spcAft>
            </a:pPr>
            <a:r>
              <a:rPr lang="en-US" sz="2200" dirty="0" smtClean="0">
                <a:solidFill>
                  <a:srgbClr val="000000"/>
                </a:solidFill>
              </a:rPr>
              <a:t>County Staff &amp; Providers </a:t>
            </a:r>
            <a:r>
              <a:rPr lang="en-US" sz="2200" dirty="0" smtClean="0">
                <a:solidFill>
                  <a:srgbClr val="000000"/>
                </a:solidFill>
                <a:sym typeface="Wingdings" panose="05000000000000000000" pitchFamily="2" charset="2"/>
              </a:rPr>
              <a:t>Drug Medi-Cal Organized Delivery System</a:t>
            </a:r>
            <a:endParaRPr lang="en-US" sz="2200" dirty="0">
              <a:solidFill>
                <a:srgbClr val="000000"/>
              </a:solidFill>
              <a:sym typeface="Wingdings" panose="05000000000000000000" pitchFamily="2" charset="2"/>
            </a:endParaRPr>
          </a:p>
          <a:p>
            <a:pPr marL="65088" lvl="1" indent="1588">
              <a:lnSpc>
                <a:spcPct val="200000"/>
              </a:lnSpc>
              <a:spcAft>
                <a:spcPts val="600"/>
              </a:spcAft>
              <a:buClrTx/>
            </a:pPr>
            <a:r>
              <a:rPr lang="en-US" sz="2200" dirty="0">
                <a:solidFill>
                  <a:srgbClr val="000000"/>
                </a:solidFill>
                <a:sym typeface="Wingdings" panose="05000000000000000000" pitchFamily="2" charset="2"/>
              </a:rPr>
              <a:t> </a:t>
            </a:r>
            <a:r>
              <a:rPr lang="en-US" sz="2200" dirty="0" smtClean="0">
                <a:solidFill>
                  <a:srgbClr val="000000"/>
                </a:solidFill>
                <a:sym typeface="Wingdings" panose="05000000000000000000" pitchFamily="2" charset="2"/>
              </a:rPr>
              <a:t>County website</a:t>
            </a:r>
          </a:p>
          <a:p>
            <a:pPr marL="409576" lvl="2" indent="1588">
              <a:lnSpc>
                <a:spcPct val="200000"/>
              </a:lnSpc>
              <a:spcAft>
                <a:spcPts val="600"/>
              </a:spcAft>
              <a:buClr>
                <a:schemeClr val="accent1"/>
              </a:buClr>
            </a:pPr>
            <a:r>
              <a:rPr lang="en-US" sz="2200" dirty="0" smtClean="0">
                <a:solidFill>
                  <a:srgbClr val="000000"/>
                </a:solidFill>
                <a:sym typeface="Wingdings" panose="05000000000000000000" pitchFamily="2" charset="2"/>
              </a:rPr>
              <a:t> https</a:t>
            </a:r>
            <a:r>
              <a:rPr lang="en-US" sz="2200" dirty="0">
                <a:solidFill>
                  <a:srgbClr val="000000"/>
                </a:solidFill>
                <a:sym typeface="Wingdings" panose="05000000000000000000" pitchFamily="2" charset="2"/>
              </a:rPr>
              <a:t>://www.sandiegocounty.gov/</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766161">
            <a:off x="322753" y="2833163"/>
            <a:ext cx="2583404" cy="1668925"/>
          </a:xfrm>
          <a:prstGeom prst="rect">
            <a:avLst/>
          </a:prstGeom>
        </p:spPr>
      </p:pic>
    </p:spTree>
    <p:extLst>
      <p:ext uri="{BB962C8B-B14F-4D97-AF65-F5344CB8AC3E}">
        <p14:creationId xmlns:p14="http://schemas.microsoft.com/office/powerpoint/2010/main" val="61675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QUESTIONS</a:t>
            </a:r>
            <a:endParaRPr lang="en-US" dirty="0"/>
          </a:p>
        </p:txBody>
      </p:sp>
      <p:sp>
        <p:nvSpPr>
          <p:cNvPr id="7" name="Subtitle 6"/>
          <p:cNvSpPr>
            <a:spLocks noGrp="1"/>
          </p:cNvSpPr>
          <p:nvPr>
            <p:ph type="subTitle" idx="1"/>
          </p:nvPr>
        </p:nvSpPr>
        <p:spPr>
          <a:xfrm>
            <a:off x="270640" y="3840845"/>
            <a:ext cx="8602432" cy="1275441"/>
          </a:xfrm>
        </p:spPr>
        <p:txBody>
          <a:bodyPr>
            <a:normAutofit/>
          </a:bodyPr>
          <a:lstStyle/>
          <a:p>
            <a:r>
              <a:rPr lang="en-US" sz="4000" dirty="0"/>
              <a:t>QIMatters.HHSA@sdcounty.ca.gov</a:t>
            </a:r>
          </a:p>
        </p:txBody>
      </p:sp>
      <p:sp>
        <p:nvSpPr>
          <p:cNvPr id="3" name="Slide Number Placeholder 2"/>
          <p:cNvSpPr>
            <a:spLocks noGrp="1"/>
          </p:cNvSpPr>
          <p:nvPr>
            <p:ph type="sldNum" sz="quarter" idx="12"/>
          </p:nvPr>
        </p:nvSpPr>
        <p:spPr/>
        <p:txBody>
          <a:bodyPr/>
          <a:lstStyle/>
          <a:p>
            <a:fld id="{CFBA6597-D7DA-DC49-90B6-6291F05CD5D3}" type="slidenum">
              <a:rPr lang="en-US" smtClean="0"/>
              <a:t>34</a:t>
            </a:fld>
            <a:endParaRPr lang="en-US" dirty="0"/>
          </a:p>
        </p:txBody>
      </p:sp>
    </p:spTree>
    <p:extLst>
      <p:ext uri="{BB962C8B-B14F-4D97-AF65-F5344CB8AC3E}">
        <p14:creationId xmlns:p14="http://schemas.microsoft.com/office/powerpoint/2010/main" val="410287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421297"/>
            <a:ext cx="9144000" cy="4740964"/>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b="1" dirty="0" smtClean="0">
                <a:solidFill>
                  <a:schemeClr val="accent1"/>
                </a:solidFill>
                <a:latin typeface="Calibri"/>
              </a:rPr>
              <a:t>COUNTY SYSTEM OF CARE</a:t>
            </a:r>
            <a:endParaRPr kumimoji="0" lang="en-US" sz="4400" b="1" i="0" u="none" strike="noStrike" kern="1200" cap="none" spc="0" normalizeH="0" noProof="0" dirty="0" smtClean="0">
              <a:ln>
                <a:noFill/>
              </a:ln>
              <a:solidFill>
                <a:schemeClr val="accent1"/>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noProof="0" dirty="0" smtClean="0">
              <a:ln>
                <a:noFill/>
              </a:ln>
              <a:solidFill>
                <a:schemeClr val="accent1"/>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aseline="0" dirty="0" smtClean="0">
                <a:solidFill>
                  <a:schemeClr val="bg2">
                    <a:lumMod val="50000"/>
                  </a:schemeClr>
                </a:solidFill>
                <a:latin typeface="Calibri"/>
              </a:rPr>
              <a:t>Presented by</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baseline="0" dirty="0" smtClean="0">
              <a:solidFill>
                <a:schemeClr val="bg2">
                  <a:lumMod val="50000"/>
                </a:schemeClr>
              </a:solidFill>
              <a:latin typeface="Calibri"/>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chemeClr val="bg2">
                    <a:lumMod val="50000"/>
                  </a:schemeClr>
                </a:solidFill>
                <a:latin typeface="Calibri"/>
              </a:rPr>
              <a:t>Steve Jones, LCSW</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i="0" u="none" strike="noStrike" kern="1200" cap="none" spc="0" normalizeH="0" noProof="0" dirty="0" smtClean="0">
                <a:ln>
                  <a:noFill/>
                </a:ln>
                <a:solidFill>
                  <a:schemeClr val="bg2">
                    <a:lumMod val="50000"/>
                  </a:schemeClr>
                </a:solidFill>
                <a:effectLst/>
                <a:uLnTx/>
                <a:uFillTx/>
                <a:latin typeface="Calibri"/>
              </a:rPr>
              <a:t>QM Program </a:t>
            </a:r>
            <a:r>
              <a:rPr kumimoji="0" lang="en-US" sz="3200" i="0" u="none" strike="noStrike" kern="1200" cap="none" spc="0" normalizeH="0" noProof="0" dirty="0" smtClean="0">
                <a:ln>
                  <a:noFill/>
                </a:ln>
                <a:solidFill>
                  <a:schemeClr val="bg2">
                    <a:lumMod val="50000"/>
                  </a:schemeClr>
                </a:solidFill>
                <a:effectLst/>
                <a:uLnTx/>
                <a:uFillTx/>
                <a:latin typeface="Calibri"/>
              </a:rPr>
              <a:t>Manager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chemeClr val="bg2">
                    <a:lumMod val="50000"/>
                  </a:schemeClr>
                </a:solidFill>
                <a:latin typeface="Calibri"/>
              </a:rPr>
              <a:t>&amp;</a:t>
            </a:r>
            <a:endParaRPr kumimoji="0" lang="en-US" sz="3200" i="0" u="none" strike="noStrike" kern="1200" cap="none" spc="0" normalizeH="0" noProof="0" dirty="0" smtClean="0">
              <a:ln>
                <a:noFill/>
              </a:ln>
              <a:solidFill>
                <a:schemeClr val="bg2">
                  <a:lumMod val="50000"/>
                </a:schemeClr>
              </a:solidFill>
              <a:effectLst/>
              <a:uLnTx/>
              <a:uFillTx/>
              <a:latin typeface="Calibri"/>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chemeClr val="bg2">
                    <a:lumMod val="50000"/>
                  </a:schemeClr>
                </a:solidFill>
                <a:latin typeface="Calibri"/>
              </a:rPr>
              <a:t>Casie Johnson-Taylor, LMFT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chemeClr val="bg2">
                    <a:lumMod val="50000"/>
                  </a:schemeClr>
                </a:solidFill>
                <a:latin typeface="Calibri"/>
              </a:rPr>
              <a:t>QM Specialist</a:t>
            </a:r>
            <a:endParaRPr kumimoji="0" lang="en-US" sz="3200" i="0" u="none" strike="noStrike" kern="1200" cap="none" spc="0" normalizeH="0" noProof="0" dirty="0" smtClean="0">
              <a:ln>
                <a:noFill/>
              </a:ln>
              <a:solidFill>
                <a:schemeClr val="bg2">
                  <a:lumMod val="50000"/>
                </a:schemeClr>
              </a:solidFill>
              <a:effectLst/>
              <a:uLnTx/>
              <a:uFillTx/>
              <a:latin typeface="Calibri"/>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dirty="0">
              <a:solidFill>
                <a:schemeClr val="bg2">
                  <a:lumMod val="50000"/>
                </a:schemeClr>
              </a:solidFill>
              <a:latin typeface="Calibri"/>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i="0" u="none" strike="noStrike" kern="1200" cap="none" spc="0" normalizeH="0" noProof="0" dirty="0" smtClean="0">
              <a:ln>
                <a:noFill/>
              </a:ln>
              <a:solidFill>
                <a:schemeClr val="bg2">
                  <a:lumMod val="50000"/>
                </a:schemeClr>
              </a:solidFill>
              <a:effectLst/>
              <a:uLnTx/>
              <a:uFillTx/>
              <a:latin typeface="Calibri"/>
            </a:endParaRPr>
          </a:p>
        </p:txBody>
      </p:sp>
    </p:spTree>
    <p:extLst>
      <p:ext uri="{BB962C8B-B14F-4D97-AF65-F5344CB8AC3E}">
        <p14:creationId xmlns:p14="http://schemas.microsoft.com/office/powerpoint/2010/main" val="28022065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8417" y="359743"/>
            <a:ext cx="6192077" cy="574534"/>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000" b="1" dirty="0" smtClean="0"/>
              <a:t>DHCS CHART AUDIT RESULTS</a:t>
            </a:r>
            <a:endParaRPr lang="en-US" sz="3000" b="1" dirty="0"/>
          </a:p>
        </p:txBody>
      </p:sp>
      <p:graphicFrame>
        <p:nvGraphicFramePr>
          <p:cNvPr id="4" name="Table 3"/>
          <p:cNvGraphicFramePr>
            <a:graphicFrameLocks noGrp="1"/>
          </p:cNvGraphicFramePr>
          <p:nvPr>
            <p:extLst>
              <p:ext uri="{D42A27DB-BD31-4B8C-83A1-F6EECF244321}">
                <p14:modId xmlns:p14="http://schemas.microsoft.com/office/powerpoint/2010/main" val="1740932557"/>
              </p:ext>
            </p:extLst>
          </p:nvPr>
        </p:nvGraphicFramePr>
        <p:xfrm>
          <a:off x="559906" y="1486453"/>
          <a:ext cx="8055688" cy="4465614"/>
        </p:xfrm>
        <a:graphic>
          <a:graphicData uri="http://schemas.openxmlformats.org/drawingml/2006/table">
            <a:tbl>
              <a:tblPr firstRow="1" bandRow="1">
                <a:tableStyleId>{5C22544A-7EE6-4342-B048-85BDC9FD1C3A}</a:tableStyleId>
              </a:tblPr>
              <a:tblGrid>
                <a:gridCol w="1765851"/>
                <a:gridCol w="1361660"/>
                <a:gridCol w="2494722"/>
                <a:gridCol w="2433455"/>
              </a:tblGrid>
              <a:tr h="490054">
                <a:tc>
                  <a:txBody>
                    <a:bodyPr/>
                    <a:lstStyle/>
                    <a:p>
                      <a:r>
                        <a:rPr lang="en-US" sz="2000" dirty="0" smtClean="0"/>
                        <a:t>OVERALL SCORE</a:t>
                      </a:r>
                      <a:endParaRPr lang="en-US" sz="2000" dirty="0"/>
                    </a:p>
                  </a:txBody>
                  <a:tcPr marL="120835" marR="120835" marT="60418" marB="60418"/>
                </a:tc>
                <a:tc>
                  <a:txBody>
                    <a:bodyPr/>
                    <a:lstStyle/>
                    <a:p>
                      <a:r>
                        <a:rPr lang="en-US" sz="2000" dirty="0" smtClean="0"/>
                        <a:t>97.3%</a:t>
                      </a:r>
                      <a:endParaRPr lang="en-US" sz="2000" dirty="0"/>
                    </a:p>
                  </a:txBody>
                  <a:tcPr marL="120835" marR="120835" marT="60418" marB="60418"/>
                </a:tc>
                <a:tc>
                  <a:txBody>
                    <a:bodyPr/>
                    <a:lstStyle/>
                    <a:p>
                      <a:r>
                        <a:rPr lang="en-US" sz="2000" dirty="0" smtClean="0"/>
                        <a:t>TOTAL CLAIMS  = 367</a:t>
                      </a:r>
                      <a:endParaRPr lang="en-US" sz="2000" dirty="0"/>
                    </a:p>
                  </a:txBody>
                  <a:tcPr marL="120835" marR="120835" marT="60418" marB="60418"/>
                </a:tc>
                <a:tc>
                  <a:txBody>
                    <a:bodyPr/>
                    <a:lstStyle/>
                    <a:p>
                      <a:r>
                        <a:rPr lang="en-US" sz="2000" baseline="0" dirty="0" smtClean="0"/>
                        <a:t>DISALLOWED CLAIMS = 10 (2.7%)</a:t>
                      </a:r>
                      <a:endParaRPr lang="en-US" sz="2000" dirty="0"/>
                    </a:p>
                  </a:txBody>
                  <a:tcPr marL="120835" marR="120835" marT="60418" marB="60418"/>
                </a:tc>
              </a:tr>
              <a:tr h="490054">
                <a:tc gridSpan="2">
                  <a:txBody>
                    <a:bodyPr/>
                    <a:lstStyle/>
                    <a:p>
                      <a:r>
                        <a:rPr lang="en-US" sz="2000" dirty="0" smtClean="0"/>
                        <a:t>MEDICAL NECESSITY</a:t>
                      </a:r>
                      <a:endParaRPr lang="en-US" sz="2000" dirty="0"/>
                    </a:p>
                  </a:txBody>
                  <a:tcPr marL="120835" marR="120835" marT="60418" marB="60418"/>
                </a:tc>
                <a:tc hMerge="1">
                  <a:txBody>
                    <a:bodyPr/>
                    <a:lstStyle/>
                    <a:p>
                      <a:endParaRPr lang="en-US" sz="2400" dirty="0"/>
                    </a:p>
                  </a:txBody>
                  <a:tcPr marL="120835" marR="120835" marT="60418" marB="60418"/>
                </a:tc>
                <a:tc gridSpan="2">
                  <a:txBody>
                    <a:bodyPr/>
                    <a:lstStyle/>
                    <a:p>
                      <a:r>
                        <a:rPr lang="en-US" sz="2400" dirty="0" smtClean="0"/>
                        <a:t>100%</a:t>
                      </a:r>
                      <a:endParaRPr lang="en-US" sz="2400" dirty="0"/>
                    </a:p>
                  </a:txBody>
                  <a:tcPr marL="120835" marR="120835" marT="60418" marB="60418"/>
                </a:tc>
                <a:tc hMerge="1">
                  <a:txBody>
                    <a:bodyPr/>
                    <a:lstStyle/>
                    <a:p>
                      <a:endParaRPr lang="en-US" sz="2400" dirty="0"/>
                    </a:p>
                  </a:txBody>
                  <a:tcPr marL="120835" marR="120835" marT="60418" marB="60418"/>
                </a:tc>
              </a:tr>
              <a:tr h="490054">
                <a:tc gridSpan="2">
                  <a:txBody>
                    <a:bodyPr/>
                    <a:lstStyle/>
                    <a:p>
                      <a:r>
                        <a:rPr lang="en-US" sz="2400" dirty="0" smtClean="0"/>
                        <a:t>ASSESSMENT</a:t>
                      </a:r>
                      <a:endParaRPr lang="en-US" sz="2400" dirty="0"/>
                    </a:p>
                  </a:txBody>
                  <a:tcPr marL="120835" marR="120835" marT="60418" marB="60418"/>
                </a:tc>
                <a:tc hMerge="1">
                  <a:txBody>
                    <a:bodyPr/>
                    <a:lstStyle/>
                    <a:p>
                      <a:endParaRPr lang="en-US" sz="2400" dirty="0"/>
                    </a:p>
                  </a:txBody>
                  <a:tcPr marL="120835" marR="120835" marT="60418" marB="60418"/>
                </a:tc>
                <a:tc gridSpan="2">
                  <a:txBody>
                    <a:bodyPr/>
                    <a:lstStyle/>
                    <a:p>
                      <a:r>
                        <a:rPr lang="en-US" sz="2400" dirty="0" smtClean="0"/>
                        <a:t>98.2%</a:t>
                      </a:r>
                      <a:endParaRPr lang="en-US" sz="2400" dirty="0"/>
                    </a:p>
                  </a:txBody>
                  <a:tcPr marL="120835" marR="120835" marT="60418" marB="60418"/>
                </a:tc>
                <a:tc hMerge="1">
                  <a:txBody>
                    <a:bodyPr/>
                    <a:lstStyle/>
                    <a:p>
                      <a:endParaRPr lang="en-US" sz="2400" dirty="0"/>
                    </a:p>
                  </a:txBody>
                  <a:tcPr marL="120835" marR="120835" marT="60418" marB="60418"/>
                </a:tc>
              </a:tr>
              <a:tr h="490054">
                <a:tc gridSpan="2">
                  <a:txBody>
                    <a:bodyPr/>
                    <a:lstStyle/>
                    <a:p>
                      <a:r>
                        <a:rPr lang="en-US" sz="2400" dirty="0" smtClean="0"/>
                        <a:t>MED</a:t>
                      </a:r>
                      <a:r>
                        <a:rPr lang="en-US" sz="2400" baseline="0" dirty="0" smtClean="0"/>
                        <a:t> CONSENT</a:t>
                      </a:r>
                      <a:endParaRPr lang="en-US" sz="2400" dirty="0"/>
                    </a:p>
                  </a:txBody>
                  <a:tcPr marL="120835" marR="120835" marT="60418" marB="60418"/>
                </a:tc>
                <a:tc hMerge="1">
                  <a:txBody>
                    <a:bodyPr/>
                    <a:lstStyle/>
                    <a:p>
                      <a:endParaRPr lang="en-US" sz="2400" dirty="0"/>
                    </a:p>
                  </a:txBody>
                  <a:tcPr marL="120835" marR="120835" marT="60418" marB="60418"/>
                </a:tc>
                <a:tc gridSpan="2">
                  <a:txBody>
                    <a:bodyPr/>
                    <a:lstStyle/>
                    <a:p>
                      <a:r>
                        <a:rPr lang="en-US" sz="2400" dirty="0" smtClean="0"/>
                        <a:t>100%</a:t>
                      </a:r>
                      <a:endParaRPr lang="en-US" sz="2400" dirty="0"/>
                    </a:p>
                  </a:txBody>
                  <a:tcPr marL="120835" marR="120835" marT="60418" marB="60418"/>
                </a:tc>
                <a:tc hMerge="1">
                  <a:txBody>
                    <a:bodyPr/>
                    <a:lstStyle/>
                    <a:p>
                      <a:endParaRPr lang="en-US" sz="2400" dirty="0"/>
                    </a:p>
                  </a:txBody>
                  <a:tcPr marL="120835" marR="120835" marT="60418" marB="60418"/>
                </a:tc>
              </a:tr>
              <a:tr h="490054">
                <a:tc gridSpan="2">
                  <a:txBody>
                    <a:bodyPr/>
                    <a:lstStyle/>
                    <a:p>
                      <a:r>
                        <a:rPr lang="en-US" sz="2400" dirty="0" smtClean="0"/>
                        <a:t>CLIENT PLAN</a:t>
                      </a:r>
                      <a:endParaRPr lang="en-US" sz="2400" dirty="0"/>
                    </a:p>
                  </a:txBody>
                  <a:tcPr marL="120835" marR="120835" marT="60418" marB="60418"/>
                </a:tc>
                <a:tc hMerge="1">
                  <a:txBody>
                    <a:bodyPr/>
                    <a:lstStyle/>
                    <a:p>
                      <a:endParaRPr lang="en-US" sz="2400" dirty="0"/>
                    </a:p>
                  </a:txBody>
                  <a:tcPr marL="120835" marR="120835" marT="60418" marB="60418"/>
                </a:tc>
                <a:tc>
                  <a:txBody>
                    <a:bodyPr/>
                    <a:lstStyle/>
                    <a:p>
                      <a:r>
                        <a:rPr lang="en-US" sz="2400" dirty="0" smtClean="0"/>
                        <a:t>84.1%</a:t>
                      </a:r>
                      <a:endParaRPr lang="en-US" sz="2400" dirty="0"/>
                    </a:p>
                  </a:txBody>
                  <a:tcPr marL="120835" marR="120835" marT="60418" marB="60418"/>
                </a:tc>
                <a:tc>
                  <a:txBody>
                    <a:bodyPr/>
                    <a:lstStyle/>
                    <a:p>
                      <a:endParaRPr lang="en-US" sz="2400" dirty="0"/>
                    </a:p>
                  </a:txBody>
                  <a:tcPr marL="120835" marR="120835" marT="60418" marB="60418"/>
                </a:tc>
              </a:tr>
              <a:tr h="490054">
                <a:tc gridSpan="2">
                  <a:txBody>
                    <a:bodyPr/>
                    <a:lstStyle/>
                    <a:p>
                      <a:r>
                        <a:rPr lang="en-US" sz="2400" dirty="0" smtClean="0"/>
                        <a:t>PROGRESS NOTES</a:t>
                      </a:r>
                      <a:endParaRPr lang="en-US" sz="2400" dirty="0"/>
                    </a:p>
                  </a:txBody>
                  <a:tcPr marL="120835" marR="120835" marT="60418" marB="60418"/>
                </a:tc>
                <a:tc hMerge="1">
                  <a:txBody>
                    <a:bodyPr/>
                    <a:lstStyle/>
                    <a:p>
                      <a:endParaRPr lang="en-US" sz="2400" dirty="0"/>
                    </a:p>
                  </a:txBody>
                  <a:tcPr marL="120835" marR="120835" marT="60418" marB="60418"/>
                </a:tc>
                <a:tc gridSpan="2">
                  <a:txBody>
                    <a:bodyPr/>
                    <a:lstStyle/>
                    <a:p>
                      <a:r>
                        <a:rPr lang="en-US" sz="2400" dirty="0" smtClean="0"/>
                        <a:t>99.5%</a:t>
                      </a:r>
                      <a:endParaRPr lang="en-US" sz="2400" dirty="0"/>
                    </a:p>
                  </a:txBody>
                  <a:tcPr marL="120835" marR="120835" marT="60418" marB="60418"/>
                </a:tc>
                <a:tc hMerge="1">
                  <a:txBody>
                    <a:bodyPr/>
                    <a:lstStyle/>
                    <a:p>
                      <a:endParaRPr lang="en-US" sz="2400" dirty="0"/>
                    </a:p>
                  </a:txBody>
                  <a:tcPr marL="120835" marR="120835" marT="60418" marB="60418"/>
                </a:tc>
              </a:tr>
              <a:tr h="490054">
                <a:tc gridSpan="2">
                  <a:txBody>
                    <a:bodyPr/>
                    <a:lstStyle/>
                    <a:p>
                      <a:r>
                        <a:rPr lang="en-US" sz="2400" dirty="0" smtClean="0"/>
                        <a:t>CULTURAL COMP</a:t>
                      </a:r>
                      <a:endParaRPr lang="en-US" sz="2400" dirty="0"/>
                    </a:p>
                  </a:txBody>
                  <a:tcPr marL="120835" marR="120835" marT="60418" marB="60418"/>
                </a:tc>
                <a:tc hMerge="1">
                  <a:txBody>
                    <a:bodyPr/>
                    <a:lstStyle/>
                    <a:p>
                      <a:endParaRPr lang="en-US" sz="2400" dirty="0"/>
                    </a:p>
                  </a:txBody>
                  <a:tcPr marL="120835" marR="120835" marT="60418" marB="60418"/>
                </a:tc>
                <a:tc>
                  <a:txBody>
                    <a:bodyPr/>
                    <a:lstStyle/>
                    <a:p>
                      <a:r>
                        <a:rPr lang="en-US" sz="2400" dirty="0" smtClean="0"/>
                        <a:t>100%</a:t>
                      </a:r>
                      <a:endParaRPr lang="en-US" sz="2400" dirty="0"/>
                    </a:p>
                  </a:txBody>
                  <a:tcPr marL="120835" marR="120835" marT="60418" marB="60418"/>
                </a:tc>
                <a:tc>
                  <a:txBody>
                    <a:bodyPr/>
                    <a:lstStyle/>
                    <a:p>
                      <a:endParaRPr lang="en-US" sz="2400" dirty="0"/>
                    </a:p>
                  </a:txBody>
                  <a:tcPr marL="120835" marR="120835" marT="60418" marB="60418"/>
                </a:tc>
              </a:tr>
              <a:tr h="490054">
                <a:tc gridSpan="2">
                  <a:txBody>
                    <a:bodyPr/>
                    <a:lstStyle/>
                    <a:p>
                      <a:r>
                        <a:rPr lang="en-US" sz="2400" dirty="0" smtClean="0"/>
                        <a:t>DAY TREATMENT</a:t>
                      </a:r>
                      <a:endParaRPr lang="en-US" sz="2400" dirty="0"/>
                    </a:p>
                  </a:txBody>
                  <a:tcPr marL="120835" marR="120835" marT="60418" marB="60418"/>
                </a:tc>
                <a:tc hMerge="1">
                  <a:txBody>
                    <a:bodyPr/>
                    <a:lstStyle/>
                    <a:p>
                      <a:endParaRPr lang="en-US" sz="2400" dirty="0"/>
                    </a:p>
                  </a:txBody>
                  <a:tcPr marL="120835" marR="120835" marT="60418" marB="60418"/>
                </a:tc>
                <a:tc gridSpan="2">
                  <a:txBody>
                    <a:bodyPr/>
                    <a:lstStyle/>
                    <a:p>
                      <a:r>
                        <a:rPr lang="en-US" sz="2400" dirty="0" smtClean="0"/>
                        <a:t>N</a:t>
                      </a:r>
                      <a:r>
                        <a:rPr lang="en-US" sz="2400" baseline="0" dirty="0" smtClean="0"/>
                        <a:t>o claims reviewed</a:t>
                      </a:r>
                      <a:endParaRPr lang="en-US" sz="2400" dirty="0"/>
                    </a:p>
                  </a:txBody>
                  <a:tcPr marL="120835" marR="120835" marT="60418" marB="60418"/>
                </a:tc>
                <a:tc hMerge="1">
                  <a:txBody>
                    <a:bodyPr/>
                    <a:lstStyle/>
                    <a:p>
                      <a:endParaRPr lang="en-US" sz="2400" dirty="0"/>
                    </a:p>
                  </a:txBody>
                  <a:tcPr marL="120835" marR="120835" marT="60418" marB="60418"/>
                </a:tc>
              </a:tr>
            </a:tbl>
          </a:graphicData>
        </a:graphic>
      </p:graphicFrame>
    </p:spTree>
    <p:extLst>
      <p:ext uri="{BB962C8B-B14F-4D97-AF65-F5344CB8AC3E}">
        <p14:creationId xmlns:p14="http://schemas.microsoft.com/office/powerpoint/2010/main" val="3628669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7" y="1166575"/>
            <a:ext cx="8500532" cy="5262979"/>
          </a:xfrm>
          <a:prstGeom prst="rect">
            <a:avLst/>
          </a:prstGeom>
        </p:spPr>
        <p:txBody>
          <a:bodyPr wrap="square">
            <a:spAutoFit/>
          </a:bodyPr>
          <a:lstStyle/>
          <a:p>
            <a:pPr marL="171450" lvl="0" indent="-171450">
              <a:buClr>
                <a:schemeClr val="accent1"/>
              </a:buClr>
              <a:buSzPct val="115000"/>
              <a:buFont typeface="Wingdings" panose="05000000000000000000" pitchFamily="2" charset="2"/>
              <a:buChar char="§"/>
            </a:pPr>
            <a:r>
              <a:rPr lang="en-US" sz="1600" dirty="0" smtClean="0"/>
              <a:t>Review Period: Paid claims from July thru September 2017</a:t>
            </a:r>
          </a:p>
          <a:p>
            <a:pPr lvl="0">
              <a:buClr>
                <a:schemeClr val="accent1"/>
              </a:buClr>
              <a:buSzPct val="115000"/>
            </a:pPr>
            <a:endParaRPr lang="en-US" sz="1600" dirty="0"/>
          </a:p>
          <a:p>
            <a:pPr marL="171450" lvl="0" indent="-171450">
              <a:buClr>
                <a:schemeClr val="accent1"/>
              </a:buClr>
              <a:buSzPct val="115000"/>
              <a:buFont typeface="Wingdings" panose="05000000000000000000" pitchFamily="2" charset="2"/>
              <a:buChar char="§"/>
            </a:pPr>
            <a:r>
              <a:rPr lang="en-US" sz="1600" b="1" dirty="0" smtClean="0"/>
              <a:t>ASSESSMENT</a:t>
            </a:r>
            <a:endParaRPr lang="en-US" sz="1600" b="1" dirty="0"/>
          </a:p>
          <a:p>
            <a:pPr marL="628650" lvl="1" indent="-171450">
              <a:buClr>
                <a:schemeClr val="accent1"/>
              </a:buClr>
              <a:buSzPct val="115000"/>
              <a:buFont typeface="Wingdings" panose="05000000000000000000" pitchFamily="2" charset="2"/>
              <a:buChar char="§"/>
            </a:pPr>
            <a:r>
              <a:rPr lang="en-US" sz="1600" dirty="0"/>
              <a:t>One late BHA</a:t>
            </a:r>
          </a:p>
          <a:p>
            <a:pPr marL="628650" lvl="1" indent="-171450">
              <a:buClr>
                <a:schemeClr val="accent1"/>
              </a:buClr>
              <a:buSzPct val="115000"/>
              <a:buFont typeface="Wingdings" panose="05000000000000000000" pitchFamily="2" charset="2"/>
              <a:buChar char="§"/>
            </a:pPr>
            <a:r>
              <a:rPr lang="en-US" sz="1600" dirty="0"/>
              <a:t> 5 charts no meds listed in BHA although client not receiving med services</a:t>
            </a:r>
          </a:p>
          <a:p>
            <a:pPr marL="1085850" lvl="2" indent="-171450">
              <a:buClr>
                <a:schemeClr val="accent1"/>
              </a:buClr>
              <a:buSzPct val="115000"/>
              <a:buFont typeface="Wingdings" panose="05000000000000000000" pitchFamily="2" charset="2"/>
              <a:buChar char="§"/>
            </a:pPr>
            <a:r>
              <a:rPr lang="en-US" sz="1600" dirty="0" smtClean="0"/>
              <a:t>4 </a:t>
            </a:r>
            <a:r>
              <a:rPr lang="en-US" sz="1600" dirty="0"/>
              <a:t>of these based on our protocol of meds recorded in Psychiatric Assessment, Pre-existing Meds and on DHP in CCBH if client receiving med services. </a:t>
            </a:r>
            <a:endParaRPr lang="en-US" sz="1600" dirty="0" smtClean="0"/>
          </a:p>
          <a:p>
            <a:pPr lvl="2">
              <a:buClr>
                <a:schemeClr val="accent1"/>
              </a:buClr>
              <a:buSzPct val="115000"/>
            </a:pPr>
            <a:endParaRPr lang="en-US" sz="1600" dirty="0"/>
          </a:p>
          <a:p>
            <a:pPr marL="171450" lvl="0" indent="-171450">
              <a:buClr>
                <a:schemeClr val="accent1"/>
              </a:buClr>
              <a:buSzPct val="115000"/>
              <a:buFont typeface="Wingdings" panose="05000000000000000000" pitchFamily="2" charset="2"/>
              <a:buChar char="§"/>
            </a:pPr>
            <a:r>
              <a:rPr lang="en-US" sz="1600" b="1" dirty="0" smtClean="0"/>
              <a:t>CLIENT PLAN</a:t>
            </a:r>
            <a:endParaRPr lang="en-US" sz="1600" b="1" dirty="0"/>
          </a:p>
          <a:p>
            <a:pPr marL="628650" lvl="1" indent="-171450">
              <a:buClr>
                <a:schemeClr val="accent1"/>
              </a:buClr>
              <a:buSzPct val="115000"/>
              <a:buFont typeface="Wingdings" panose="05000000000000000000" pitchFamily="2" charset="2"/>
              <a:buChar char="§"/>
            </a:pPr>
            <a:r>
              <a:rPr lang="en-US" sz="1600" dirty="0"/>
              <a:t>Lack of </a:t>
            </a:r>
            <a:r>
              <a:rPr lang="en-US" sz="1600" dirty="0" smtClean="0"/>
              <a:t>frequency</a:t>
            </a:r>
          </a:p>
          <a:p>
            <a:pPr marL="628650" lvl="1" indent="-171450">
              <a:buClr>
                <a:schemeClr val="accent1"/>
              </a:buClr>
              <a:buSzPct val="115000"/>
              <a:buFont typeface="Wingdings" panose="05000000000000000000" pitchFamily="2" charset="2"/>
              <a:buChar char="§"/>
            </a:pPr>
            <a:r>
              <a:rPr lang="en-US" sz="1600" dirty="0" smtClean="0"/>
              <a:t>Lack </a:t>
            </a:r>
            <a:r>
              <a:rPr lang="en-US" sz="1600" dirty="0"/>
              <a:t>of </a:t>
            </a:r>
            <a:r>
              <a:rPr lang="en-US" sz="1600" dirty="0" smtClean="0"/>
              <a:t>duration</a:t>
            </a:r>
            <a:endParaRPr lang="en-US" sz="1600" dirty="0"/>
          </a:p>
          <a:p>
            <a:pPr marL="628650" lvl="1" indent="-171450">
              <a:buClr>
                <a:schemeClr val="accent1"/>
              </a:buClr>
              <a:buSzPct val="115000"/>
              <a:buFont typeface="Wingdings" panose="05000000000000000000" pitchFamily="2" charset="2"/>
              <a:buChar char="§"/>
            </a:pPr>
            <a:r>
              <a:rPr lang="en-US" sz="1600" dirty="0"/>
              <a:t>Objectives not measurable</a:t>
            </a:r>
          </a:p>
          <a:p>
            <a:pPr marL="628650" lvl="1" indent="-171450">
              <a:buClr>
                <a:schemeClr val="accent1"/>
              </a:buClr>
              <a:buSzPct val="115000"/>
              <a:buFont typeface="Wingdings" panose="05000000000000000000" pitchFamily="2" charset="2"/>
              <a:buChar char="§"/>
            </a:pPr>
            <a:r>
              <a:rPr lang="en-US" sz="1600" dirty="0"/>
              <a:t>Objectives or interventions not addressing client impairment</a:t>
            </a:r>
          </a:p>
          <a:p>
            <a:pPr marL="628650" lvl="1" indent="-171450">
              <a:buClr>
                <a:schemeClr val="accent1"/>
              </a:buClr>
              <a:buSzPct val="115000"/>
              <a:buFont typeface="Wingdings" panose="05000000000000000000" pitchFamily="2" charset="2"/>
              <a:buChar char="§"/>
            </a:pPr>
            <a:r>
              <a:rPr lang="en-US" sz="1600" dirty="0"/>
              <a:t>One chart, marked off for no update to CP after admission to PSU and CSU</a:t>
            </a:r>
            <a:r>
              <a:rPr lang="en-US" sz="1600" dirty="0" smtClean="0"/>
              <a:t>.</a:t>
            </a:r>
          </a:p>
          <a:p>
            <a:pPr marL="628650" lvl="1" indent="-171450">
              <a:buClr>
                <a:schemeClr val="accent1"/>
              </a:buClr>
              <a:buSzPct val="115000"/>
              <a:buFont typeface="Wingdings" panose="05000000000000000000" pitchFamily="2" charset="2"/>
              <a:buChar char="§"/>
            </a:pPr>
            <a:endParaRPr lang="en-US" sz="1600" dirty="0"/>
          </a:p>
          <a:p>
            <a:pPr marL="171450" lvl="0" indent="-171450">
              <a:buClr>
                <a:schemeClr val="accent1"/>
              </a:buClr>
              <a:buSzPct val="115000"/>
              <a:buFont typeface="Wingdings" panose="05000000000000000000" pitchFamily="2" charset="2"/>
              <a:buChar char="§"/>
            </a:pPr>
            <a:r>
              <a:rPr lang="en-US" sz="1600" b="1" dirty="0" smtClean="0"/>
              <a:t>PROGRESS NOTES </a:t>
            </a:r>
            <a:endParaRPr lang="en-US" sz="1600" b="1" dirty="0"/>
          </a:p>
          <a:p>
            <a:pPr marL="628650" lvl="1" indent="-171450">
              <a:buClr>
                <a:schemeClr val="accent1"/>
              </a:buClr>
              <a:buSzPct val="115000"/>
              <a:buFont typeface="Wingdings" panose="05000000000000000000" pitchFamily="2" charset="2"/>
              <a:buChar char="§"/>
            </a:pPr>
            <a:r>
              <a:rPr lang="en-US" sz="1600" dirty="0"/>
              <a:t>Several PN billed No shows</a:t>
            </a:r>
          </a:p>
          <a:p>
            <a:pPr marL="628650" lvl="1" indent="-171450">
              <a:buClr>
                <a:schemeClr val="accent1"/>
              </a:buClr>
              <a:buSzPct val="115000"/>
              <a:buFont typeface="Wingdings" panose="05000000000000000000" pitchFamily="2" charset="2"/>
              <a:buChar char="§"/>
            </a:pPr>
            <a:r>
              <a:rPr lang="en-US" sz="1600" dirty="0"/>
              <a:t>Several PN’s clerical or solely payee only</a:t>
            </a:r>
          </a:p>
          <a:p>
            <a:pPr marL="628650" lvl="1" indent="-171450">
              <a:buClr>
                <a:schemeClr val="accent1"/>
              </a:buClr>
              <a:buSzPct val="115000"/>
              <a:buFont typeface="Wingdings" panose="05000000000000000000" pitchFamily="2" charset="2"/>
              <a:buChar char="§"/>
            </a:pPr>
            <a:r>
              <a:rPr lang="en-US" sz="1600" dirty="0"/>
              <a:t>Several Group PN’s no SMHS as documented SUD </a:t>
            </a:r>
            <a:r>
              <a:rPr lang="en-US" sz="1600" dirty="0" smtClean="0"/>
              <a:t>only</a:t>
            </a:r>
          </a:p>
          <a:p>
            <a:pPr marL="628650" lvl="1" indent="-171450">
              <a:buClr>
                <a:schemeClr val="accent1"/>
              </a:buClr>
              <a:buSzPct val="115000"/>
              <a:buFont typeface="Wingdings" panose="05000000000000000000" pitchFamily="2" charset="2"/>
              <a:buChar char="§"/>
            </a:pPr>
            <a:endParaRPr lang="en-US" sz="1600" dirty="0"/>
          </a:p>
          <a:p>
            <a:pPr marL="171450" lvl="0" indent="-171450">
              <a:buClr>
                <a:schemeClr val="accent1"/>
              </a:buClr>
              <a:buSzPct val="115000"/>
              <a:buFont typeface="Wingdings" panose="05000000000000000000" pitchFamily="2" charset="2"/>
              <a:buChar char="§"/>
            </a:pPr>
            <a:r>
              <a:rPr lang="en-US" sz="1600" dirty="0"/>
              <a:t>Cultural Competency/Alternative Format = 100% (showed use of interpreter)</a:t>
            </a:r>
          </a:p>
        </p:txBody>
      </p:sp>
      <p:sp>
        <p:nvSpPr>
          <p:cNvPr id="3" name="Title 1"/>
          <p:cNvSpPr txBox="1">
            <a:spLocks/>
          </p:cNvSpPr>
          <p:nvPr/>
        </p:nvSpPr>
        <p:spPr>
          <a:xfrm>
            <a:off x="258417" y="359743"/>
            <a:ext cx="6192077" cy="574534"/>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000" b="1" dirty="0" smtClean="0"/>
              <a:t>DHCS CHART AUDIT RESULTS</a:t>
            </a:r>
            <a:endParaRPr lang="en-US" sz="3000" b="1" dirty="0"/>
          </a:p>
        </p:txBody>
      </p:sp>
    </p:spTree>
    <p:extLst>
      <p:ext uri="{BB962C8B-B14F-4D97-AF65-F5344CB8AC3E}">
        <p14:creationId xmlns:p14="http://schemas.microsoft.com/office/powerpoint/2010/main" val="3619337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150353656"/>
              </p:ext>
            </p:extLst>
          </p:nvPr>
        </p:nvGraphicFramePr>
        <p:xfrm>
          <a:off x="490952" y="1137202"/>
          <a:ext cx="7985497" cy="5432563"/>
        </p:xfrm>
        <a:graphic>
          <a:graphicData uri="http://schemas.openxmlformats.org/presentationml/2006/ole">
            <mc:AlternateContent xmlns:mc="http://schemas.openxmlformats.org/markup-compatibility/2006">
              <mc:Choice xmlns:v="urn:schemas-microsoft-com:vml" Requires="v">
                <p:oleObj spid="_x0000_s1084" name="Worksheet" r:id="rId3" imgW="7528550" imgH="5120640" progId="Excel.Sheet.12">
                  <p:embed/>
                </p:oleObj>
              </mc:Choice>
              <mc:Fallback>
                <p:oleObj name="Worksheet" r:id="rId3" imgW="7528550" imgH="5120640" progId="Excel.Sheet.12">
                  <p:embed/>
                  <p:pic>
                    <p:nvPicPr>
                      <p:cNvPr id="0" name=""/>
                      <p:cNvPicPr/>
                      <p:nvPr/>
                    </p:nvPicPr>
                    <p:blipFill>
                      <a:blip r:embed="rId4"/>
                      <a:stretch>
                        <a:fillRect/>
                      </a:stretch>
                    </p:blipFill>
                    <p:spPr>
                      <a:xfrm>
                        <a:off x="490952" y="1137202"/>
                        <a:ext cx="7985497" cy="5432563"/>
                      </a:xfrm>
                      <a:prstGeom prst="rect">
                        <a:avLst/>
                      </a:prstGeom>
                    </p:spPr>
                  </p:pic>
                </p:oleObj>
              </mc:Fallback>
            </mc:AlternateContent>
          </a:graphicData>
        </a:graphic>
      </p:graphicFrame>
      <p:sp>
        <p:nvSpPr>
          <p:cNvPr id="6" name="Title 1"/>
          <p:cNvSpPr txBox="1">
            <a:spLocks/>
          </p:cNvSpPr>
          <p:nvPr/>
        </p:nvSpPr>
        <p:spPr>
          <a:xfrm>
            <a:off x="745434" y="215346"/>
            <a:ext cx="510871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MRR Results FY17-18</a:t>
            </a:r>
            <a:endParaRPr lang="en-US" sz="3200" b="1" dirty="0"/>
          </a:p>
        </p:txBody>
      </p:sp>
    </p:spTree>
    <p:extLst>
      <p:ext uri="{BB962C8B-B14F-4D97-AF65-F5344CB8AC3E}">
        <p14:creationId xmlns:p14="http://schemas.microsoft.com/office/powerpoint/2010/main" val="11664247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45434" y="215346"/>
            <a:ext cx="510871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MRR Results FY17-18</a:t>
            </a:r>
            <a:endParaRPr lang="en-US" sz="32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534157651"/>
              </p:ext>
            </p:extLst>
          </p:nvPr>
        </p:nvGraphicFramePr>
        <p:xfrm>
          <a:off x="811213" y="1190559"/>
          <a:ext cx="7521575" cy="5516562"/>
        </p:xfrm>
        <a:graphic>
          <a:graphicData uri="http://schemas.openxmlformats.org/presentationml/2006/ole">
            <mc:AlternateContent xmlns:mc="http://schemas.openxmlformats.org/markup-compatibility/2006">
              <mc:Choice xmlns:v="urn:schemas-microsoft-com:vml" Requires="v">
                <p:oleObj spid="_x0000_s2109" name="Worksheet" r:id="rId3" imgW="7520994" imgH="5516798" progId="Excel.Sheet.12">
                  <p:embed/>
                </p:oleObj>
              </mc:Choice>
              <mc:Fallback>
                <p:oleObj name="Worksheet" r:id="rId3" imgW="7520994" imgH="5516798" progId="Excel.Sheet.12">
                  <p:embed/>
                  <p:pic>
                    <p:nvPicPr>
                      <p:cNvPr id="0" name=""/>
                      <p:cNvPicPr/>
                      <p:nvPr/>
                    </p:nvPicPr>
                    <p:blipFill>
                      <a:blip r:embed="rId4"/>
                      <a:stretch>
                        <a:fillRect/>
                      </a:stretch>
                    </p:blipFill>
                    <p:spPr>
                      <a:xfrm>
                        <a:off x="811213" y="1190559"/>
                        <a:ext cx="7521575" cy="5516562"/>
                      </a:xfrm>
                      <a:prstGeom prst="rect">
                        <a:avLst/>
                      </a:prstGeom>
                    </p:spPr>
                  </p:pic>
                </p:oleObj>
              </mc:Fallback>
            </mc:AlternateContent>
          </a:graphicData>
        </a:graphic>
      </p:graphicFrame>
    </p:spTree>
    <p:extLst>
      <p:ext uri="{BB962C8B-B14F-4D97-AF65-F5344CB8AC3E}">
        <p14:creationId xmlns:p14="http://schemas.microsoft.com/office/powerpoint/2010/main" val="2463046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130425"/>
            <a:ext cx="9144000" cy="2829201"/>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1"/>
                </a:solidFill>
                <a:effectLst/>
                <a:uLnTx/>
                <a:uFillTx/>
                <a:latin typeface="Calibri"/>
                <a:ea typeface="+mj-ea"/>
                <a:cs typeface="+mj-cs"/>
              </a:rPr>
              <a:t>SYSTEM</a:t>
            </a:r>
            <a:r>
              <a:rPr kumimoji="0" lang="en-US" sz="4400" b="1" i="0" u="none" strike="noStrike" kern="1200" cap="none" spc="0" normalizeH="0" noProof="0" dirty="0" smtClean="0">
                <a:ln>
                  <a:noFill/>
                </a:ln>
                <a:solidFill>
                  <a:schemeClr val="accent1"/>
                </a:solidFill>
                <a:effectLst/>
                <a:uLnTx/>
                <a:uFillTx/>
                <a:latin typeface="Calibri"/>
                <a:ea typeface="+mj-ea"/>
                <a:cs typeface="+mj-cs"/>
              </a:rPr>
              <a:t> INFORMATION</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noProof="0" dirty="0" smtClean="0">
              <a:ln>
                <a:noFill/>
              </a:ln>
              <a:solidFill>
                <a:schemeClr val="accent1"/>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aseline="0" dirty="0" smtClean="0">
                <a:solidFill>
                  <a:schemeClr val="bg2">
                    <a:lumMod val="50000"/>
                  </a:schemeClr>
                </a:solidFill>
                <a:latin typeface="Calibri"/>
              </a:rPr>
              <a:t>Presented by</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baseline="0" dirty="0" smtClean="0">
              <a:solidFill>
                <a:schemeClr val="bg2">
                  <a:lumMod val="50000"/>
                </a:schemeClr>
              </a:solidFill>
              <a:latin typeface="Calibri"/>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i="0" u="none" strike="noStrike" kern="1200" cap="none" spc="0" normalizeH="0" noProof="0" dirty="0" smtClean="0">
                <a:ln>
                  <a:noFill/>
                </a:ln>
                <a:solidFill>
                  <a:schemeClr val="bg2">
                    <a:lumMod val="50000"/>
                  </a:schemeClr>
                </a:solidFill>
                <a:effectLst/>
                <a:uLnTx/>
                <a:uFillTx/>
                <a:latin typeface="Calibri"/>
              </a:rPr>
              <a:t>Tabatha Lang, LMFT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aseline="0" dirty="0" smtClean="0">
                <a:solidFill>
                  <a:schemeClr val="bg2">
                    <a:lumMod val="50000"/>
                  </a:schemeClr>
                </a:solidFill>
                <a:latin typeface="Calibri"/>
              </a:rPr>
              <a:t>Chief,</a:t>
            </a:r>
            <a:r>
              <a:rPr lang="en-US" sz="3200" dirty="0" smtClean="0">
                <a:solidFill>
                  <a:schemeClr val="bg2">
                    <a:lumMod val="50000"/>
                  </a:schemeClr>
                </a:solidFill>
                <a:latin typeface="Calibri"/>
              </a:rPr>
              <a:t> Quality Improvement</a:t>
            </a:r>
            <a:r>
              <a:rPr kumimoji="0" lang="en-US" sz="4400" i="0" u="none" strike="noStrike" kern="1200" cap="none" spc="0" normalizeH="0" baseline="0" noProof="0" dirty="0" smtClean="0">
                <a:ln>
                  <a:noFill/>
                </a:ln>
                <a:solidFill>
                  <a:schemeClr val="bg2">
                    <a:lumMod val="50000"/>
                  </a:schemeClr>
                </a:solidFill>
                <a:effectLst/>
                <a:uLnTx/>
                <a:uFillTx/>
                <a:latin typeface="Calibri"/>
              </a:rPr>
              <a:t> </a:t>
            </a:r>
            <a:endParaRPr kumimoji="0" lang="en-US" sz="4400" i="0" u="none" strike="noStrike" kern="1200" cap="none" spc="0" normalizeH="0" baseline="0" noProof="0" dirty="0">
              <a:ln>
                <a:noFill/>
              </a:ln>
              <a:solidFill>
                <a:schemeClr val="bg2">
                  <a:lumMod val="50000"/>
                </a:schemeClr>
              </a:solidFill>
              <a:effectLst/>
              <a:uLnTx/>
              <a:uFillTx/>
              <a:latin typeface="Calibri"/>
            </a:endParaRPr>
          </a:p>
        </p:txBody>
      </p:sp>
    </p:spTree>
    <p:extLst>
      <p:ext uri="{BB962C8B-B14F-4D97-AF65-F5344CB8AC3E}">
        <p14:creationId xmlns:p14="http://schemas.microsoft.com/office/powerpoint/2010/main" val="39939637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5434" y="215346"/>
            <a:ext cx="510871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MRR Results FY17-18</a:t>
            </a:r>
            <a:endParaRPr lang="en-US" sz="32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2643438552"/>
              </p:ext>
            </p:extLst>
          </p:nvPr>
        </p:nvGraphicFramePr>
        <p:xfrm>
          <a:off x="493713" y="1285875"/>
          <a:ext cx="8264525" cy="4797425"/>
        </p:xfrm>
        <a:graphic>
          <a:graphicData uri="http://schemas.openxmlformats.org/presentationml/2006/ole">
            <mc:AlternateContent xmlns:mc="http://schemas.openxmlformats.org/markup-compatibility/2006">
              <mc:Choice xmlns:v="urn:schemas-microsoft-com:vml" Requires="v">
                <p:oleObj spid="_x0000_s3131" name="Worksheet" r:id="rId3" imgW="7520994" imgH="4366167" progId="Excel.Sheet.12">
                  <p:embed/>
                </p:oleObj>
              </mc:Choice>
              <mc:Fallback>
                <p:oleObj name="Worksheet" r:id="rId3" imgW="7520994" imgH="4366167" progId="Excel.Sheet.12">
                  <p:embed/>
                  <p:pic>
                    <p:nvPicPr>
                      <p:cNvPr id="0" name=""/>
                      <p:cNvPicPr/>
                      <p:nvPr/>
                    </p:nvPicPr>
                    <p:blipFill>
                      <a:blip r:embed="rId4"/>
                      <a:stretch>
                        <a:fillRect/>
                      </a:stretch>
                    </p:blipFill>
                    <p:spPr>
                      <a:xfrm>
                        <a:off x="493713" y="1285875"/>
                        <a:ext cx="8264525" cy="4797425"/>
                      </a:xfrm>
                      <a:prstGeom prst="rect">
                        <a:avLst/>
                      </a:prstGeom>
                    </p:spPr>
                  </p:pic>
                </p:oleObj>
              </mc:Fallback>
            </mc:AlternateContent>
          </a:graphicData>
        </a:graphic>
      </p:graphicFrame>
    </p:spTree>
    <p:extLst>
      <p:ext uri="{BB962C8B-B14F-4D97-AF65-F5344CB8AC3E}">
        <p14:creationId xmlns:p14="http://schemas.microsoft.com/office/powerpoint/2010/main" val="1586827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5434" y="215346"/>
            <a:ext cx="510871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MRR Results FY17-18</a:t>
            </a:r>
            <a:endParaRPr lang="en-US" sz="32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692254324"/>
              </p:ext>
            </p:extLst>
          </p:nvPr>
        </p:nvGraphicFramePr>
        <p:xfrm>
          <a:off x="483222" y="1200284"/>
          <a:ext cx="8034613" cy="5421414"/>
        </p:xfrm>
        <a:graphic>
          <a:graphicData uri="http://schemas.openxmlformats.org/presentationml/2006/ole">
            <mc:AlternateContent xmlns:mc="http://schemas.openxmlformats.org/markup-compatibility/2006">
              <mc:Choice xmlns:v="urn:schemas-microsoft-com:vml" Requires="v">
                <p:oleObj spid="_x0000_s4155" name="Worksheet" r:id="rId3" imgW="7520994" imgH="5075013" progId="Excel.Sheet.12">
                  <p:embed/>
                </p:oleObj>
              </mc:Choice>
              <mc:Fallback>
                <p:oleObj name="Worksheet" r:id="rId3" imgW="7520994" imgH="5075013" progId="Excel.Sheet.12">
                  <p:embed/>
                  <p:pic>
                    <p:nvPicPr>
                      <p:cNvPr id="0" name=""/>
                      <p:cNvPicPr/>
                      <p:nvPr/>
                    </p:nvPicPr>
                    <p:blipFill>
                      <a:blip r:embed="rId4"/>
                      <a:stretch>
                        <a:fillRect/>
                      </a:stretch>
                    </p:blipFill>
                    <p:spPr>
                      <a:xfrm>
                        <a:off x="483222" y="1200284"/>
                        <a:ext cx="8034613" cy="5421414"/>
                      </a:xfrm>
                      <a:prstGeom prst="rect">
                        <a:avLst/>
                      </a:prstGeom>
                    </p:spPr>
                  </p:pic>
                </p:oleObj>
              </mc:Fallback>
            </mc:AlternateContent>
          </a:graphicData>
        </a:graphic>
      </p:graphicFrame>
    </p:spTree>
    <p:extLst>
      <p:ext uri="{BB962C8B-B14F-4D97-AF65-F5344CB8AC3E}">
        <p14:creationId xmlns:p14="http://schemas.microsoft.com/office/powerpoint/2010/main" val="164111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5434" y="235224"/>
            <a:ext cx="510871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MRR Results FY17-18</a:t>
            </a:r>
            <a:endParaRPr lang="en-US" sz="32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973058331"/>
              </p:ext>
            </p:extLst>
          </p:nvPr>
        </p:nvGraphicFramePr>
        <p:xfrm>
          <a:off x="354013" y="1571069"/>
          <a:ext cx="8424630" cy="4471918"/>
        </p:xfrm>
        <a:graphic>
          <a:graphicData uri="http://schemas.openxmlformats.org/presentationml/2006/ole">
            <mc:AlternateContent xmlns:mc="http://schemas.openxmlformats.org/markup-compatibility/2006">
              <mc:Choice xmlns:v="urn:schemas-microsoft-com:vml" Requires="v">
                <p:oleObj spid="_x0000_s5177" name="Worksheet" r:id="rId3" imgW="7520994" imgH="3992931" progId="Excel.Sheet.12">
                  <p:embed/>
                </p:oleObj>
              </mc:Choice>
              <mc:Fallback>
                <p:oleObj name="Worksheet" r:id="rId3" imgW="7520994" imgH="3992931" progId="Excel.Sheet.12">
                  <p:embed/>
                  <p:pic>
                    <p:nvPicPr>
                      <p:cNvPr id="0" name=""/>
                      <p:cNvPicPr/>
                      <p:nvPr/>
                    </p:nvPicPr>
                    <p:blipFill>
                      <a:blip r:embed="rId4"/>
                      <a:stretch>
                        <a:fillRect/>
                      </a:stretch>
                    </p:blipFill>
                    <p:spPr>
                      <a:xfrm>
                        <a:off x="354013" y="1571069"/>
                        <a:ext cx="8424630" cy="4471918"/>
                      </a:xfrm>
                      <a:prstGeom prst="rect">
                        <a:avLst/>
                      </a:prstGeom>
                    </p:spPr>
                  </p:pic>
                </p:oleObj>
              </mc:Fallback>
            </mc:AlternateContent>
          </a:graphicData>
        </a:graphic>
      </p:graphicFrame>
    </p:spTree>
    <p:extLst>
      <p:ext uri="{BB962C8B-B14F-4D97-AF65-F5344CB8AC3E}">
        <p14:creationId xmlns:p14="http://schemas.microsoft.com/office/powerpoint/2010/main" val="13718340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45434" y="235224"/>
            <a:ext cx="510871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MRR Results FY17-18</a:t>
            </a:r>
            <a:endParaRPr lang="en-US" sz="3200" b="1" dirty="0"/>
          </a:p>
        </p:txBody>
      </p:sp>
      <p:graphicFrame>
        <p:nvGraphicFramePr>
          <p:cNvPr id="5" name="Object 4"/>
          <p:cNvGraphicFramePr>
            <a:graphicFrameLocks noChangeAspect="1"/>
          </p:cNvGraphicFramePr>
          <p:nvPr>
            <p:extLst>
              <p:ext uri="{D42A27DB-BD31-4B8C-83A1-F6EECF244321}">
                <p14:modId xmlns:p14="http://schemas.microsoft.com/office/powerpoint/2010/main" val="1019464519"/>
              </p:ext>
            </p:extLst>
          </p:nvPr>
        </p:nvGraphicFramePr>
        <p:xfrm>
          <a:off x="373891" y="1292225"/>
          <a:ext cx="8480790" cy="4820340"/>
        </p:xfrm>
        <a:graphic>
          <a:graphicData uri="http://schemas.openxmlformats.org/presentationml/2006/ole">
            <mc:AlternateContent xmlns:mc="http://schemas.openxmlformats.org/markup-compatibility/2006">
              <mc:Choice xmlns:v="urn:schemas-microsoft-com:vml" Requires="v">
                <p:oleObj spid="_x0000_s6202" name="Worksheet" r:id="rId3" imgW="7520994" imgH="4274913" progId="Excel.Sheet.12">
                  <p:embed/>
                </p:oleObj>
              </mc:Choice>
              <mc:Fallback>
                <p:oleObj name="Worksheet" r:id="rId3" imgW="7520994" imgH="4274913" progId="Excel.Sheet.12">
                  <p:embed/>
                  <p:pic>
                    <p:nvPicPr>
                      <p:cNvPr id="0" name=""/>
                      <p:cNvPicPr/>
                      <p:nvPr/>
                    </p:nvPicPr>
                    <p:blipFill>
                      <a:blip r:embed="rId4"/>
                      <a:stretch>
                        <a:fillRect/>
                      </a:stretch>
                    </p:blipFill>
                    <p:spPr>
                      <a:xfrm>
                        <a:off x="373891" y="1292225"/>
                        <a:ext cx="8480790" cy="4820340"/>
                      </a:xfrm>
                      <a:prstGeom prst="rect">
                        <a:avLst/>
                      </a:prstGeom>
                    </p:spPr>
                  </p:pic>
                </p:oleObj>
              </mc:Fallback>
            </mc:AlternateContent>
          </a:graphicData>
        </a:graphic>
      </p:graphicFrame>
    </p:spTree>
    <p:extLst>
      <p:ext uri="{BB962C8B-B14F-4D97-AF65-F5344CB8AC3E}">
        <p14:creationId xmlns:p14="http://schemas.microsoft.com/office/powerpoint/2010/main" val="1336568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5434" y="235224"/>
            <a:ext cx="510871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MRR Results FY17-18</a:t>
            </a:r>
            <a:endParaRPr lang="en-US" sz="32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4174157008"/>
              </p:ext>
            </p:extLst>
          </p:nvPr>
        </p:nvGraphicFramePr>
        <p:xfrm>
          <a:off x="334135" y="1423160"/>
          <a:ext cx="8465264" cy="3953910"/>
        </p:xfrm>
        <a:graphic>
          <a:graphicData uri="http://schemas.openxmlformats.org/presentationml/2006/ole">
            <mc:AlternateContent xmlns:mc="http://schemas.openxmlformats.org/markup-compatibility/2006">
              <mc:Choice xmlns:v="urn:schemas-microsoft-com:vml" Requires="v">
                <p:oleObj spid="_x0000_s8250" name="Worksheet" r:id="rId3" imgW="7520994" imgH="3512871" progId="Excel.Sheet.12">
                  <p:embed/>
                </p:oleObj>
              </mc:Choice>
              <mc:Fallback>
                <p:oleObj name="Worksheet" r:id="rId3" imgW="7520994" imgH="3512871" progId="Excel.Sheet.12">
                  <p:embed/>
                  <p:pic>
                    <p:nvPicPr>
                      <p:cNvPr id="0" name=""/>
                      <p:cNvPicPr/>
                      <p:nvPr/>
                    </p:nvPicPr>
                    <p:blipFill>
                      <a:blip r:embed="rId4"/>
                      <a:stretch>
                        <a:fillRect/>
                      </a:stretch>
                    </p:blipFill>
                    <p:spPr>
                      <a:xfrm>
                        <a:off x="334135" y="1423160"/>
                        <a:ext cx="8465264" cy="3953910"/>
                      </a:xfrm>
                      <a:prstGeom prst="rect">
                        <a:avLst/>
                      </a:prstGeom>
                    </p:spPr>
                  </p:pic>
                </p:oleObj>
              </mc:Fallback>
            </mc:AlternateContent>
          </a:graphicData>
        </a:graphic>
      </p:graphicFrame>
    </p:spTree>
    <p:extLst>
      <p:ext uri="{BB962C8B-B14F-4D97-AF65-F5344CB8AC3E}">
        <p14:creationId xmlns:p14="http://schemas.microsoft.com/office/powerpoint/2010/main" val="5795197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5434" y="235224"/>
            <a:ext cx="510871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MRR Results FY17-18</a:t>
            </a:r>
            <a:endParaRPr lang="en-US" sz="32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3319309821"/>
              </p:ext>
            </p:extLst>
          </p:nvPr>
        </p:nvGraphicFramePr>
        <p:xfrm>
          <a:off x="403709" y="1290086"/>
          <a:ext cx="8393345" cy="4574001"/>
        </p:xfrm>
        <a:graphic>
          <a:graphicData uri="http://schemas.openxmlformats.org/presentationml/2006/ole">
            <mc:AlternateContent xmlns:mc="http://schemas.openxmlformats.org/markup-compatibility/2006">
              <mc:Choice xmlns:v="urn:schemas-microsoft-com:vml" Requires="v">
                <p:oleObj spid="_x0000_s7226" name="Worksheet" r:id="rId3" imgW="7520994" imgH="4099539" progId="Excel.Sheet.12">
                  <p:embed/>
                </p:oleObj>
              </mc:Choice>
              <mc:Fallback>
                <p:oleObj name="Worksheet" r:id="rId3" imgW="7520994" imgH="4099539" progId="Excel.Sheet.12">
                  <p:embed/>
                  <p:pic>
                    <p:nvPicPr>
                      <p:cNvPr id="0" name=""/>
                      <p:cNvPicPr/>
                      <p:nvPr/>
                    </p:nvPicPr>
                    <p:blipFill>
                      <a:blip r:embed="rId4"/>
                      <a:stretch>
                        <a:fillRect/>
                      </a:stretch>
                    </p:blipFill>
                    <p:spPr>
                      <a:xfrm>
                        <a:off x="403709" y="1290086"/>
                        <a:ext cx="8393345" cy="4574001"/>
                      </a:xfrm>
                      <a:prstGeom prst="rect">
                        <a:avLst/>
                      </a:prstGeom>
                    </p:spPr>
                  </p:pic>
                </p:oleObj>
              </mc:Fallback>
            </mc:AlternateContent>
          </a:graphicData>
        </a:graphic>
      </p:graphicFrame>
    </p:spTree>
    <p:extLst>
      <p:ext uri="{BB962C8B-B14F-4D97-AF65-F5344CB8AC3E}">
        <p14:creationId xmlns:p14="http://schemas.microsoft.com/office/powerpoint/2010/main" val="770514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5434" y="215346"/>
            <a:ext cx="510871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MRR Results FY17-18</a:t>
            </a:r>
            <a:endParaRPr lang="en-US" sz="32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2061775489"/>
              </p:ext>
            </p:extLst>
          </p:nvPr>
        </p:nvGraphicFramePr>
        <p:xfrm>
          <a:off x="373891" y="1607034"/>
          <a:ext cx="8375367" cy="2130079"/>
        </p:xfrm>
        <a:graphic>
          <a:graphicData uri="http://schemas.openxmlformats.org/presentationml/2006/ole">
            <mc:AlternateContent xmlns:mc="http://schemas.openxmlformats.org/markup-compatibility/2006">
              <mc:Choice xmlns:v="urn:schemas-microsoft-com:vml" Requires="v">
                <p:oleObj spid="_x0000_s9274" name="Worksheet" r:id="rId3" imgW="7520994" imgH="1912671" progId="Excel.Sheet.12">
                  <p:embed/>
                </p:oleObj>
              </mc:Choice>
              <mc:Fallback>
                <p:oleObj name="Worksheet" r:id="rId3" imgW="7520994" imgH="1912671" progId="Excel.Sheet.12">
                  <p:embed/>
                  <p:pic>
                    <p:nvPicPr>
                      <p:cNvPr id="0" name=""/>
                      <p:cNvPicPr/>
                      <p:nvPr/>
                    </p:nvPicPr>
                    <p:blipFill>
                      <a:blip r:embed="rId4"/>
                      <a:stretch>
                        <a:fillRect/>
                      </a:stretch>
                    </p:blipFill>
                    <p:spPr>
                      <a:xfrm>
                        <a:off x="373891" y="1607034"/>
                        <a:ext cx="8375367" cy="2130079"/>
                      </a:xfrm>
                      <a:prstGeom prst="rect">
                        <a:avLst/>
                      </a:prstGeom>
                    </p:spPr>
                  </p:pic>
                </p:oleObj>
              </mc:Fallback>
            </mc:AlternateContent>
          </a:graphicData>
        </a:graphic>
      </p:graphicFrame>
    </p:spTree>
    <p:extLst>
      <p:ext uri="{BB962C8B-B14F-4D97-AF65-F5344CB8AC3E}">
        <p14:creationId xmlns:p14="http://schemas.microsoft.com/office/powerpoint/2010/main" val="14615333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5434" y="215346"/>
            <a:ext cx="510871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MRR Results FY17-18</a:t>
            </a:r>
            <a:endParaRPr lang="en-US" sz="32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605349188"/>
              </p:ext>
            </p:extLst>
          </p:nvPr>
        </p:nvGraphicFramePr>
        <p:xfrm>
          <a:off x="383830" y="1417362"/>
          <a:ext cx="8364580" cy="4118734"/>
        </p:xfrm>
        <a:graphic>
          <a:graphicData uri="http://schemas.openxmlformats.org/presentationml/2006/ole">
            <mc:AlternateContent xmlns:mc="http://schemas.openxmlformats.org/markup-compatibility/2006">
              <mc:Choice xmlns:v="urn:schemas-microsoft-com:vml" Requires="v">
                <p:oleObj spid="_x0000_s10297" name="Worksheet" r:id="rId3" imgW="7520994" imgH="3703382" progId="Excel.Sheet.12">
                  <p:embed/>
                </p:oleObj>
              </mc:Choice>
              <mc:Fallback>
                <p:oleObj name="Worksheet" r:id="rId3" imgW="7520994" imgH="3703382" progId="Excel.Sheet.12">
                  <p:embed/>
                  <p:pic>
                    <p:nvPicPr>
                      <p:cNvPr id="0" name=""/>
                      <p:cNvPicPr/>
                      <p:nvPr/>
                    </p:nvPicPr>
                    <p:blipFill>
                      <a:blip r:embed="rId4"/>
                      <a:stretch>
                        <a:fillRect/>
                      </a:stretch>
                    </p:blipFill>
                    <p:spPr>
                      <a:xfrm>
                        <a:off x="383830" y="1417362"/>
                        <a:ext cx="8364580" cy="4118734"/>
                      </a:xfrm>
                      <a:prstGeom prst="rect">
                        <a:avLst/>
                      </a:prstGeom>
                    </p:spPr>
                  </p:pic>
                </p:oleObj>
              </mc:Fallback>
            </mc:AlternateContent>
          </a:graphicData>
        </a:graphic>
      </p:graphicFrame>
    </p:spTree>
    <p:extLst>
      <p:ext uri="{BB962C8B-B14F-4D97-AF65-F5344CB8AC3E}">
        <p14:creationId xmlns:p14="http://schemas.microsoft.com/office/powerpoint/2010/main" val="9572446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5434" y="215346"/>
            <a:ext cx="510871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MRR Results FY17-18</a:t>
            </a:r>
            <a:endParaRPr lang="en-US" sz="32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655203403"/>
              </p:ext>
            </p:extLst>
          </p:nvPr>
        </p:nvGraphicFramePr>
        <p:xfrm>
          <a:off x="324195" y="1540910"/>
          <a:ext cx="8474711" cy="3537986"/>
        </p:xfrm>
        <a:graphic>
          <a:graphicData uri="http://schemas.openxmlformats.org/presentationml/2006/ole">
            <mc:AlternateContent xmlns:mc="http://schemas.openxmlformats.org/markup-compatibility/2006">
              <mc:Choice xmlns:v="urn:schemas-microsoft-com:vml" Requires="v">
                <p:oleObj spid="_x0000_s11320" name="Worksheet" r:id="rId3" imgW="7520994" imgH="3139419" progId="Excel.Sheet.12">
                  <p:embed/>
                </p:oleObj>
              </mc:Choice>
              <mc:Fallback>
                <p:oleObj name="Worksheet" r:id="rId3" imgW="7520994" imgH="3139419" progId="Excel.Sheet.12">
                  <p:embed/>
                  <p:pic>
                    <p:nvPicPr>
                      <p:cNvPr id="0" name=""/>
                      <p:cNvPicPr/>
                      <p:nvPr/>
                    </p:nvPicPr>
                    <p:blipFill>
                      <a:blip r:embed="rId4"/>
                      <a:stretch>
                        <a:fillRect/>
                      </a:stretch>
                    </p:blipFill>
                    <p:spPr>
                      <a:xfrm>
                        <a:off x="324195" y="1540910"/>
                        <a:ext cx="8474711" cy="3537986"/>
                      </a:xfrm>
                      <a:prstGeom prst="rect">
                        <a:avLst/>
                      </a:prstGeom>
                    </p:spPr>
                  </p:pic>
                </p:oleObj>
              </mc:Fallback>
            </mc:AlternateContent>
          </a:graphicData>
        </a:graphic>
      </p:graphicFrame>
    </p:spTree>
    <p:extLst>
      <p:ext uri="{BB962C8B-B14F-4D97-AF65-F5344CB8AC3E}">
        <p14:creationId xmlns:p14="http://schemas.microsoft.com/office/powerpoint/2010/main" val="41204923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5434" y="215346"/>
            <a:ext cx="510871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MRR Results FY17-18</a:t>
            </a:r>
            <a:endParaRPr lang="en-US" sz="32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4220528333"/>
              </p:ext>
            </p:extLst>
          </p:nvPr>
        </p:nvGraphicFramePr>
        <p:xfrm>
          <a:off x="403708" y="1359797"/>
          <a:ext cx="8284368" cy="5011186"/>
        </p:xfrm>
        <a:graphic>
          <a:graphicData uri="http://schemas.openxmlformats.org/presentationml/2006/ole">
            <mc:AlternateContent xmlns:mc="http://schemas.openxmlformats.org/markup-compatibility/2006">
              <mc:Choice xmlns:v="urn:schemas-microsoft-com:vml" Requires="v">
                <p:oleObj spid="_x0000_s12344" name="Worksheet" r:id="rId3" imgW="7520994" imgH="4549109" progId="Excel.Sheet.12">
                  <p:embed/>
                </p:oleObj>
              </mc:Choice>
              <mc:Fallback>
                <p:oleObj name="Worksheet" r:id="rId3" imgW="7520994" imgH="4549109" progId="Excel.Sheet.12">
                  <p:embed/>
                  <p:pic>
                    <p:nvPicPr>
                      <p:cNvPr id="0" name=""/>
                      <p:cNvPicPr/>
                      <p:nvPr/>
                    </p:nvPicPr>
                    <p:blipFill>
                      <a:blip r:embed="rId4"/>
                      <a:stretch>
                        <a:fillRect/>
                      </a:stretch>
                    </p:blipFill>
                    <p:spPr>
                      <a:xfrm>
                        <a:off x="403708" y="1359797"/>
                        <a:ext cx="8284368" cy="5011186"/>
                      </a:xfrm>
                      <a:prstGeom prst="rect">
                        <a:avLst/>
                      </a:prstGeom>
                    </p:spPr>
                  </p:pic>
                </p:oleObj>
              </mc:Fallback>
            </mc:AlternateContent>
          </a:graphicData>
        </a:graphic>
      </p:graphicFrame>
    </p:spTree>
    <p:extLst>
      <p:ext uri="{BB962C8B-B14F-4D97-AF65-F5344CB8AC3E}">
        <p14:creationId xmlns:p14="http://schemas.microsoft.com/office/powerpoint/2010/main" val="1565021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26170" y="240475"/>
            <a:ext cx="5625546" cy="574534"/>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System requirements</a:t>
            </a:r>
            <a:endParaRPr lang="en-US" sz="3200" b="1" dirty="0"/>
          </a:p>
        </p:txBody>
      </p:sp>
      <p:sp>
        <p:nvSpPr>
          <p:cNvPr id="5" name="Content Placeholder 2"/>
          <p:cNvSpPr txBox="1">
            <a:spLocks/>
          </p:cNvSpPr>
          <p:nvPr/>
        </p:nvSpPr>
        <p:spPr>
          <a:xfrm>
            <a:off x="822959" y="1845734"/>
            <a:ext cx="7543801" cy="4023360"/>
          </a:xfrm>
          <a:prstGeom prst="rect">
            <a:avLst/>
          </a:prstGeom>
        </p:spPr>
        <p:txBody>
          <a:bodyPr>
            <a:normAutofit fontScale="85000" lnSpcReduction="10000"/>
          </a:bodyPr>
          <a:lst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dirty="0" smtClean="0"/>
              <a:t>Medicaid State Plan </a:t>
            </a:r>
          </a:p>
          <a:p>
            <a:pPr lvl="1"/>
            <a:r>
              <a:rPr lang="en-US" sz="3200" dirty="0" smtClean="0"/>
              <a:t>Official contract between DHCS and Centers for Medicare and Medicaid Services (CMS)</a:t>
            </a:r>
          </a:p>
          <a:p>
            <a:pPr lvl="2"/>
            <a:r>
              <a:rPr lang="en-US" sz="3200" dirty="0" smtClean="0"/>
              <a:t>Ensures compliance with federal requirements to be eligible for federal funding </a:t>
            </a:r>
            <a:endParaRPr lang="en-US" sz="3200" dirty="0"/>
          </a:p>
        </p:txBody>
      </p:sp>
    </p:spTree>
    <p:extLst>
      <p:ext uri="{BB962C8B-B14F-4D97-AF65-F5344CB8AC3E}">
        <p14:creationId xmlns:p14="http://schemas.microsoft.com/office/powerpoint/2010/main" val="11964664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5434" y="215346"/>
            <a:ext cx="510871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MRR Results FY16-17</a:t>
            </a:r>
            <a:endParaRPr lang="en-US" sz="3200" b="1" dirty="0"/>
          </a:p>
        </p:txBody>
      </p:sp>
      <p:graphicFrame>
        <p:nvGraphicFramePr>
          <p:cNvPr id="3" name="Table 2"/>
          <p:cNvGraphicFramePr>
            <a:graphicFrameLocks noGrp="1"/>
          </p:cNvGraphicFramePr>
          <p:nvPr>
            <p:extLst>
              <p:ext uri="{D42A27DB-BD31-4B8C-83A1-F6EECF244321}">
                <p14:modId xmlns:p14="http://schemas.microsoft.com/office/powerpoint/2010/main" val="307941253"/>
              </p:ext>
            </p:extLst>
          </p:nvPr>
        </p:nvGraphicFramePr>
        <p:xfrm>
          <a:off x="745435" y="1397000"/>
          <a:ext cx="7504045" cy="4828049"/>
        </p:xfrm>
        <a:graphic>
          <a:graphicData uri="http://schemas.openxmlformats.org/drawingml/2006/table">
            <a:tbl>
              <a:tblPr firstRow="1" bandRow="1">
                <a:tableStyleId>{5C22544A-7EE6-4342-B048-85BDC9FD1C3A}</a:tableStyleId>
              </a:tblPr>
              <a:tblGrid>
                <a:gridCol w="2544623"/>
                <a:gridCol w="969381"/>
                <a:gridCol w="969381"/>
                <a:gridCol w="1004001"/>
                <a:gridCol w="995346"/>
                <a:gridCol w="1021313"/>
              </a:tblGrid>
              <a:tr h="940618">
                <a:tc>
                  <a:txBody>
                    <a:bodyPr/>
                    <a:lstStyle/>
                    <a:p>
                      <a:r>
                        <a:rPr lang="en-US" dirty="0" smtClean="0"/>
                        <a:t>QM Review Overall</a:t>
                      </a:r>
                    </a:p>
                    <a:p>
                      <a:r>
                        <a:rPr lang="en-US" dirty="0" smtClean="0"/>
                        <a:t>Results</a:t>
                      </a:r>
                      <a:endParaRPr lang="en-US" dirty="0"/>
                    </a:p>
                  </a:txBody>
                  <a:tcPr/>
                </a:tc>
                <a:tc>
                  <a:txBody>
                    <a:bodyPr/>
                    <a:lstStyle/>
                    <a:p>
                      <a:r>
                        <a:rPr lang="en-US" dirty="0" smtClean="0">
                          <a:solidFill>
                            <a:srgbClr val="002060"/>
                          </a:solidFill>
                        </a:rPr>
                        <a:t>FY17-18</a:t>
                      </a:r>
                      <a:endParaRPr lang="en-US" dirty="0">
                        <a:solidFill>
                          <a:srgbClr val="002060"/>
                        </a:solidFill>
                      </a:endParaRPr>
                    </a:p>
                  </a:txBody>
                  <a:tcPr/>
                </a:tc>
                <a:tc>
                  <a:txBody>
                    <a:bodyPr/>
                    <a:lstStyle/>
                    <a:p>
                      <a:r>
                        <a:rPr lang="en-US" baseline="0" dirty="0" smtClean="0">
                          <a:solidFill>
                            <a:schemeClr val="bg1"/>
                          </a:solidFill>
                        </a:rPr>
                        <a:t>FY16-17</a:t>
                      </a:r>
                      <a:endParaRPr lang="en-US" dirty="0">
                        <a:solidFill>
                          <a:schemeClr val="bg1"/>
                        </a:solidFill>
                      </a:endParaRPr>
                    </a:p>
                  </a:txBody>
                  <a:tcPr/>
                </a:tc>
                <a:tc>
                  <a:txBody>
                    <a:bodyPr/>
                    <a:lstStyle/>
                    <a:p>
                      <a:r>
                        <a:rPr lang="en-US" dirty="0" smtClean="0"/>
                        <a:t> FY15-16</a:t>
                      </a:r>
                      <a:endParaRPr lang="en-US" dirty="0"/>
                    </a:p>
                  </a:txBody>
                  <a:tcPr/>
                </a:tc>
                <a:tc>
                  <a:txBody>
                    <a:bodyPr/>
                    <a:lstStyle/>
                    <a:p>
                      <a:r>
                        <a:rPr lang="en-US" dirty="0" smtClean="0"/>
                        <a:t>FY14-15</a:t>
                      </a:r>
                      <a:endParaRPr lang="en-US" dirty="0"/>
                    </a:p>
                  </a:txBody>
                  <a:tcPr/>
                </a:tc>
                <a:tc>
                  <a:txBody>
                    <a:bodyPr/>
                    <a:lstStyle/>
                    <a:p>
                      <a:r>
                        <a:rPr lang="en-US" dirty="0" smtClean="0"/>
                        <a:t>FY13-14</a:t>
                      </a:r>
                      <a:endParaRPr lang="en-US" dirty="0"/>
                    </a:p>
                  </a:txBody>
                  <a:tcPr/>
                </a:tc>
              </a:tr>
              <a:tr h="544961">
                <a:tc>
                  <a:txBody>
                    <a:bodyPr/>
                    <a:lstStyle/>
                    <a:p>
                      <a:r>
                        <a:rPr lang="en-US" dirty="0" smtClean="0"/>
                        <a:t>A/OA</a:t>
                      </a:r>
                      <a:endParaRPr lang="en-US" dirty="0"/>
                    </a:p>
                  </a:txBody>
                  <a:tcPr/>
                </a:tc>
                <a:tc>
                  <a:txBody>
                    <a:bodyPr/>
                    <a:lstStyle/>
                    <a:p>
                      <a:r>
                        <a:rPr lang="en-US" dirty="0" smtClean="0">
                          <a:solidFill>
                            <a:srgbClr val="002060"/>
                          </a:solidFill>
                        </a:rPr>
                        <a:t>87%</a:t>
                      </a:r>
                      <a:endParaRPr lang="en-US" dirty="0">
                        <a:solidFill>
                          <a:srgbClr val="002060"/>
                        </a:solidFill>
                      </a:endParaRPr>
                    </a:p>
                  </a:txBody>
                  <a:tcPr/>
                </a:tc>
                <a:tc>
                  <a:txBody>
                    <a:bodyPr/>
                    <a:lstStyle/>
                    <a:p>
                      <a:r>
                        <a:rPr lang="en-US" dirty="0" smtClean="0">
                          <a:solidFill>
                            <a:schemeClr val="tx1"/>
                          </a:solidFill>
                        </a:rPr>
                        <a:t>88%</a:t>
                      </a:r>
                      <a:endParaRPr lang="en-US" dirty="0">
                        <a:solidFill>
                          <a:schemeClr val="tx1"/>
                        </a:solidFill>
                      </a:endParaRPr>
                    </a:p>
                  </a:txBody>
                  <a:tcPr/>
                </a:tc>
                <a:tc>
                  <a:txBody>
                    <a:bodyPr/>
                    <a:lstStyle/>
                    <a:p>
                      <a:r>
                        <a:rPr lang="en-US" dirty="0" smtClean="0"/>
                        <a:t>88%</a:t>
                      </a:r>
                      <a:endParaRPr lang="en-US" dirty="0"/>
                    </a:p>
                  </a:txBody>
                  <a:tcPr/>
                </a:tc>
                <a:tc>
                  <a:txBody>
                    <a:bodyPr/>
                    <a:lstStyle/>
                    <a:p>
                      <a:r>
                        <a:rPr lang="en-US" dirty="0" smtClean="0"/>
                        <a:t>86%</a:t>
                      </a:r>
                      <a:endParaRPr lang="en-US" dirty="0"/>
                    </a:p>
                  </a:txBody>
                  <a:tcPr/>
                </a:tc>
                <a:tc>
                  <a:txBody>
                    <a:bodyPr/>
                    <a:lstStyle/>
                    <a:p>
                      <a:r>
                        <a:rPr lang="en-US" dirty="0" smtClean="0"/>
                        <a:t>91%</a:t>
                      </a:r>
                      <a:endParaRPr lang="en-US" dirty="0"/>
                    </a:p>
                  </a:txBody>
                  <a:tcPr/>
                </a:tc>
              </a:tr>
              <a:tr h="544961">
                <a:tc>
                  <a:txBody>
                    <a:bodyPr/>
                    <a:lstStyle/>
                    <a:p>
                      <a:r>
                        <a:rPr lang="en-US" dirty="0" smtClean="0"/>
                        <a:t>CYF</a:t>
                      </a:r>
                      <a:endParaRPr lang="en-US" dirty="0"/>
                    </a:p>
                  </a:txBody>
                  <a:tcPr/>
                </a:tc>
                <a:tc>
                  <a:txBody>
                    <a:bodyPr/>
                    <a:lstStyle/>
                    <a:p>
                      <a:r>
                        <a:rPr lang="en-US" dirty="0" smtClean="0">
                          <a:solidFill>
                            <a:srgbClr val="002060"/>
                          </a:solidFill>
                        </a:rPr>
                        <a:t>90%</a:t>
                      </a:r>
                      <a:endParaRPr lang="en-US" dirty="0">
                        <a:solidFill>
                          <a:srgbClr val="002060"/>
                        </a:solidFill>
                      </a:endParaRPr>
                    </a:p>
                  </a:txBody>
                  <a:tcPr/>
                </a:tc>
                <a:tc>
                  <a:txBody>
                    <a:bodyPr/>
                    <a:lstStyle/>
                    <a:p>
                      <a:r>
                        <a:rPr lang="en-US" dirty="0" smtClean="0">
                          <a:solidFill>
                            <a:schemeClr val="tx1"/>
                          </a:solidFill>
                        </a:rPr>
                        <a:t>91%</a:t>
                      </a:r>
                      <a:endParaRPr lang="en-US" dirty="0">
                        <a:solidFill>
                          <a:schemeClr val="tx1"/>
                        </a:solidFill>
                      </a:endParaRPr>
                    </a:p>
                  </a:txBody>
                  <a:tcPr/>
                </a:tc>
                <a:tc>
                  <a:txBody>
                    <a:bodyPr/>
                    <a:lstStyle/>
                    <a:p>
                      <a:r>
                        <a:rPr lang="en-US" dirty="0" smtClean="0"/>
                        <a:t>91%</a:t>
                      </a:r>
                      <a:endParaRPr lang="en-US" dirty="0"/>
                    </a:p>
                  </a:txBody>
                  <a:tcPr/>
                </a:tc>
                <a:tc>
                  <a:txBody>
                    <a:bodyPr/>
                    <a:lstStyle/>
                    <a:p>
                      <a:r>
                        <a:rPr lang="en-US" dirty="0" smtClean="0"/>
                        <a:t>92%</a:t>
                      </a:r>
                      <a:endParaRPr lang="en-US" dirty="0"/>
                    </a:p>
                  </a:txBody>
                  <a:tcPr/>
                </a:tc>
                <a:tc>
                  <a:txBody>
                    <a:bodyPr/>
                    <a:lstStyle/>
                    <a:p>
                      <a:r>
                        <a:rPr lang="en-US" dirty="0" smtClean="0"/>
                        <a:t>94%</a:t>
                      </a:r>
                      <a:endParaRPr lang="en-US" dirty="0"/>
                    </a:p>
                  </a:txBody>
                  <a:tcPr/>
                </a:tc>
              </a:tr>
              <a:tr h="544961">
                <a:tc>
                  <a:txBody>
                    <a:bodyPr/>
                    <a:lstStyle/>
                    <a:p>
                      <a:r>
                        <a:rPr lang="en-US" dirty="0" smtClean="0"/>
                        <a:t>COMBINED</a:t>
                      </a:r>
                      <a:r>
                        <a:rPr lang="en-US" baseline="0" dirty="0" smtClean="0"/>
                        <a:t> TOTAL</a:t>
                      </a:r>
                      <a:endParaRPr lang="en-US" dirty="0"/>
                    </a:p>
                  </a:txBody>
                  <a:tcPr/>
                </a:tc>
                <a:tc>
                  <a:txBody>
                    <a:bodyPr/>
                    <a:lstStyle/>
                    <a:p>
                      <a:r>
                        <a:rPr lang="en-US" sz="1800" b="1" dirty="0" smtClean="0">
                          <a:solidFill>
                            <a:srgbClr val="002060"/>
                          </a:solidFill>
                        </a:rPr>
                        <a:t>89%</a:t>
                      </a:r>
                      <a:endParaRPr lang="en-US" sz="1800" b="1" dirty="0">
                        <a:solidFill>
                          <a:srgbClr val="002060"/>
                        </a:solidFill>
                      </a:endParaRPr>
                    </a:p>
                  </a:txBody>
                  <a:tcPr/>
                </a:tc>
                <a:tc>
                  <a:txBody>
                    <a:bodyPr/>
                    <a:lstStyle/>
                    <a:p>
                      <a:r>
                        <a:rPr lang="en-US" sz="1800" b="0" dirty="0" smtClean="0">
                          <a:solidFill>
                            <a:schemeClr val="tx1"/>
                          </a:solidFill>
                        </a:rPr>
                        <a:t>90%</a:t>
                      </a:r>
                      <a:endParaRPr lang="en-US" sz="1800" b="0" dirty="0">
                        <a:solidFill>
                          <a:schemeClr val="tx1"/>
                        </a:solidFill>
                      </a:endParaRPr>
                    </a:p>
                  </a:txBody>
                  <a:tcPr/>
                </a:tc>
                <a:tc>
                  <a:txBody>
                    <a:bodyPr/>
                    <a:lstStyle/>
                    <a:p>
                      <a:r>
                        <a:rPr lang="en-US" dirty="0" smtClean="0"/>
                        <a:t>90%</a:t>
                      </a:r>
                      <a:endParaRPr lang="en-US" dirty="0"/>
                    </a:p>
                  </a:txBody>
                  <a:tcPr/>
                </a:tc>
                <a:tc>
                  <a:txBody>
                    <a:bodyPr/>
                    <a:lstStyle/>
                    <a:p>
                      <a:r>
                        <a:rPr lang="en-US" dirty="0" smtClean="0"/>
                        <a:t>89%</a:t>
                      </a:r>
                      <a:endParaRPr lang="en-US" dirty="0"/>
                    </a:p>
                  </a:txBody>
                  <a:tcPr/>
                </a:tc>
                <a:tc>
                  <a:txBody>
                    <a:bodyPr/>
                    <a:lstStyle/>
                    <a:p>
                      <a:r>
                        <a:rPr lang="en-US" dirty="0" smtClean="0"/>
                        <a:t>92%</a:t>
                      </a:r>
                      <a:endParaRPr lang="en-US" dirty="0"/>
                    </a:p>
                  </a:txBody>
                  <a:tcPr/>
                </a:tc>
              </a:tr>
              <a:tr h="1126274">
                <a:tc>
                  <a:txBody>
                    <a:bodyPr/>
                    <a:lstStyle/>
                    <a:p>
                      <a:r>
                        <a:rPr lang="en-US" b="1" dirty="0" smtClean="0">
                          <a:solidFill>
                            <a:srgbClr val="002060"/>
                          </a:solidFill>
                        </a:rPr>
                        <a:t>GOAL</a:t>
                      </a:r>
                      <a:r>
                        <a:rPr lang="en-US" b="1" baseline="0" dirty="0" smtClean="0">
                          <a:solidFill>
                            <a:srgbClr val="002060"/>
                          </a:solidFill>
                        </a:rPr>
                        <a:t> FOR FY17-18</a:t>
                      </a:r>
                      <a:endParaRPr lang="en-US" b="1" dirty="0">
                        <a:solidFill>
                          <a:srgbClr val="002060"/>
                        </a:solidFill>
                      </a:endParaRPr>
                    </a:p>
                  </a:txBody>
                  <a:tcPr anchor="ctr"/>
                </a:tc>
                <a:tc>
                  <a:txBody>
                    <a:bodyPr/>
                    <a:lstStyle/>
                    <a:p>
                      <a:endParaRPr lang="en-US" sz="1800" b="1" dirty="0">
                        <a:solidFill>
                          <a:srgbClr val="002060"/>
                        </a:solidFill>
                      </a:endParaRPr>
                    </a:p>
                  </a:txBody>
                  <a:tcPr anchor="ctr"/>
                </a:tc>
                <a:tc gridSpan="4">
                  <a:txBody>
                    <a:bodyPr/>
                    <a:lstStyle/>
                    <a:p>
                      <a:r>
                        <a:rPr lang="en-US" sz="1800" b="1" dirty="0" smtClean="0">
                          <a:solidFill>
                            <a:srgbClr val="002060"/>
                          </a:solidFill>
                        </a:rPr>
                        <a:t>92%</a:t>
                      </a:r>
                      <a:r>
                        <a:rPr lang="en-US" sz="1800" b="1" baseline="0" dirty="0" smtClean="0">
                          <a:solidFill>
                            <a:srgbClr val="002060"/>
                          </a:solidFill>
                        </a:rPr>
                        <a:t> OR HIGHER! </a:t>
                      </a:r>
                    </a:p>
                    <a:p>
                      <a:r>
                        <a:rPr lang="en-US" sz="1800" b="1" baseline="0" dirty="0" smtClean="0">
                          <a:solidFill>
                            <a:srgbClr val="002060"/>
                          </a:solidFill>
                        </a:rPr>
                        <a:t>We missed our goal </a:t>
                      </a:r>
                      <a:r>
                        <a:rPr lang="en-US" sz="1800" b="1" baseline="0" dirty="0" smtClean="0">
                          <a:solidFill>
                            <a:srgbClr val="002060"/>
                          </a:solidFill>
                          <a:sym typeface="Wingdings" panose="05000000000000000000" pitchFamily="2" charset="2"/>
                        </a:rPr>
                        <a:t></a:t>
                      </a:r>
                      <a:endParaRPr lang="en-US" sz="1800" b="1" baseline="0" dirty="0" smtClean="0">
                        <a:solidFill>
                          <a:srgbClr val="002060"/>
                        </a:solidFill>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126274">
                <a:tc>
                  <a:txBody>
                    <a:bodyPr/>
                    <a:lstStyle/>
                    <a:p>
                      <a:r>
                        <a:rPr lang="en-US" b="1" dirty="0" smtClean="0">
                          <a:solidFill>
                            <a:srgbClr val="002060"/>
                          </a:solidFill>
                        </a:rPr>
                        <a:t>GOAL</a:t>
                      </a:r>
                      <a:r>
                        <a:rPr lang="en-US" b="1" baseline="0" dirty="0" smtClean="0">
                          <a:solidFill>
                            <a:srgbClr val="002060"/>
                          </a:solidFill>
                        </a:rPr>
                        <a:t> FOR FY18-19</a:t>
                      </a:r>
                      <a:endParaRPr lang="en-US" b="1" dirty="0">
                        <a:solidFill>
                          <a:srgbClr val="002060"/>
                        </a:solidFill>
                      </a:endParaRPr>
                    </a:p>
                  </a:txBody>
                  <a:tcPr anchor="ctr"/>
                </a:tc>
                <a:tc>
                  <a:txBody>
                    <a:bodyPr/>
                    <a:lstStyle/>
                    <a:p>
                      <a:endParaRPr lang="en-US" sz="1800" b="1" dirty="0">
                        <a:solidFill>
                          <a:srgbClr val="002060"/>
                        </a:solidFill>
                      </a:endParaRPr>
                    </a:p>
                  </a:txBody>
                  <a:tcPr anchor="ctr"/>
                </a:tc>
                <a:tc gridSpan="4">
                  <a:txBody>
                    <a:bodyPr/>
                    <a:lstStyle/>
                    <a:p>
                      <a:r>
                        <a:rPr lang="en-US" sz="1800" b="1" dirty="0" smtClean="0">
                          <a:solidFill>
                            <a:srgbClr val="002060"/>
                          </a:solidFill>
                        </a:rPr>
                        <a:t>92%</a:t>
                      </a:r>
                      <a:r>
                        <a:rPr lang="en-US" sz="1800" b="1" baseline="0" dirty="0" smtClean="0">
                          <a:solidFill>
                            <a:srgbClr val="002060"/>
                          </a:solidFill>
                        </a:rPr>
                        <a:t> OR HIGHER! </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20112326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5434" y="215346"/>
            <a:ext cx="580445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disallowance FY17-18</a:t>
            </a:r>
            <a:endParaRPr lang="en-US" sz="3200" b="1" dirty="0"/>
          </a:p>
        </p:txBody>
      </p:sp>
      <p:graphicFrame>
        <p:nvGraphicFramePr>
          <p:cNvPr id="3" name="Table 2"/>
          <p:cNvGraphicFramePr>
            <a:graphicFrameLocks noGrp="1"/>
          </p:cNvGraphicFramePr>
          <p:nvPr>
            <p:extLst>
              <p:ext uri="{D42A27DB-BD31-4B8C-83A1-F6EECF244321}">
                <p14:modId xmlns:p14="http://schemas.microsoft.com/office/powerpoint/2010/main" val="2801705180"/>
              </p:ext>
            </p:extLst>
          </p:nvPr>
        </p:nvGraphicFramePr>
        <p:xfrm>
          <a:off x="745434" y="1361663"/>
          <a:ext cx="7643189" cy="4862165"/>
        </p:xfrm>
        <a:graphic>
          <a:graphicData uri="http://schemas.openxmlformats.org/drawingml/2006/table">
            <a:tbl>
              <a:tblPr firstRow="1" bandRow="1">
                <a:tableStyleId>{5C22544A-7EE6-4342-B048-85BDC9FD1C3A}</a:tableStyleId>
              </a:tblPr>
              <a:tblGrid>
                <a:gridCol w="2107096"/>
                <a:gridCol w="1252331"/>
                <a:gridCol w="1441174"/>
                <a:gridCol w="934278"/>
                <a:gridCol w="964096"/>
                <a:gridCol w="944214"/>
              </a:tblGrid>
              <a:tr h="934276">
                <a:tc>
                  <a:txBody>
                    <a:bodyPr/>
                    <a:lstStyle/>
                    <a:p>
                      <a:r>
                        <a:rPr lang="en-US" dirty="0" smtClean="0"/>
                        <a:t>DISALLOWANCE</a:t>
                      </a:r>
                    </a:p>
                    <a:p>
                      <a:r>
                        <a:rPr lang="en-US" dirty="0" smtClean="0"/>
                        <a:t>RESULTS</a:t>
                      </a:r>
                      <a:endParaRPr lang="en-US" dirty="0"/>
                    </a:p>
                  </a:txBody>
                  <a:tcPr/>
                </a:tc>
                <a:tc>
                  <a:txBody>
                    <a:bodyPr/>
                    <a:lstStyle/>
                    <a:p>
                      <a:r>
                        <a:rPr lang="en-US" dirty="0" smtClean="0"/>
                        <a:t>Total</a:t>
                      </a:r>
                      <a:r>
                        <a:rPr lang="en-US" baseline="0" dirty="0" smtClean="0"/>
                        <a:t> # Services FY 17-18</a:t>
                      </a:r>
                      <a:endParaRPr lang="en-US" dirty="0"/>
                    </a:p>
                  </a:txBody>
                  <a:tcPr/>
                </a:tc>
                <a:tc>
                  <a:txBody>
                    <a:bodyPr/>
                    <a:lstStyle/>
                    <a:p>
                      <a:r>
                        <a:rPr lang="en-US" dirty="0" smtClean="0"/>
                        <a:t>Total # Disallowed FY17-18</a:t>
                      </a:r>
                      <a:endParaRPr lang="en-US" dirty="0"/>
                    </a:p>
                  </a:txBody>
                  <a:tcPr/>
                </a:tc>
                <a:tc>
                  <a:txBody>
                    <a:bodyPr/>
                    <a:lstStyle/>
                    <a:p>
                      <a:r>
                        <a:rPr lang="en-US" dirty="0" smtClean="0">
                          <a:solidFill>
                            <a:srgbClr val="002060"/>
                          </a:solidFill>
                        </a:rPr>
                        <a:t>FY</a:t>
                      </a:r>
                    </a:p>
                    <a:p>
                      <a:r>
                        <a:rPr lang="en-US" dirty="0" smtClean="0">
                          <a:solidFill>
                            <a:srgbClr val="002060"/>
                          </a:solidFill>
                        </a:rPr>
                        <a:t>17-18</a:t>
                      </a:r>
                      <a:endParaRPr lang="en-US" dirty="0">
                        <a:solidFill>
                          <a:srgbClr val="002060"/>
                        </a:solidFill>
                      </a:endParaRPr>
                    </a:p>
                  </a:txBody>
                  <a:tcPr/>
                </a:tc>
                <a:tc>
                  <a:txBody>
                    <a:bodyPr/>
                    <a:lstStyle/>
                    <a:p>
                      <a:r>
                        <a:rPr lang="en-US" dirty="0" smtClean="0">
                          <a:solidFill>
                            <a:schemeClr val="bg1"/>
                          </a:solidFill>
                        </a:rPr>
                        <a:t>FY</a:t>
                      </a:r>
                    </a:p>
                    <a:p>
                      <a:r>
                        <a:rPr lang="en-US" dirty="0" smtClean="0">
                          <a:solidFill>
                            <a:schemeClr val="bg1"/>
                          </a:solidFill>
                        </a:rPr>
                        <a:t>16-17</a:t>
                      </a:r>
                      <a:endParaRPr lang="en-US" dirty="0">
                        <a:solidFill>
                          <a:schemeClr val="bg1"/>
                        </a:solidFill>
                      </a:endParaRPr>
                    </a:p>
                  </a:txBody>
                  <a:tcPr/>
                </a:tc>
                <a:tc>
                  <a:txBody>
                    <a:bodyPr/>
                    <a:lstStyle/>
                    <a:p>
                      <a:r>
                        <a:rPr lang="en-US" dirty="0" smtClean="0"/>
                        <a:t>FY</a:t>
                      </a:r>
                    </a:p>
                    <a:p>
                      <a:r>
                        <a:rPr lang="en-US" dirty="0" smtClean="0"/>
                        <a:t>15-16</a:t>
                      </a:r>
                      <a:endParaRPr lang="en-US" dirty="0"/>
                    </a:p>
                  </a:txBody>
                  <a:tcPr/>
                </a:tc>
              </a:tr>
              <a:tr h="588475">
                <a:tc>
                  <a:txBody>
                    <a:bodyPr/>
                    <a:lstStyle/>
                    <a:p>
                      <a:r>
                        <a:rPr lang="en-US" dirty="0" smtClean="0"/>
                        <a:t>A/OA</a:t>
                      </a:r>
                      <a:endParaRPr lang="en-US" dirty="0"/>
                    </a:p>
                  </a:txBody>
                  <a:tcPr/>
                </a:tc>
                <a:tc>
                  <a:txBody>
                    <a:bodyPr/>
                    <a:lstStyle/>
                    <a:p>
                      <a:r>
                        <a:rPr lang="en-US" dirty="0" smtClean="0"/>
                        <a:t>3378</a:t>
                      </a:r>
                      <a:endParaRPr lang="en-US" dirty="0"/>
                    </a:p>
                  </a:txBody>
                  <a:tcPr/>
                </a:tc>
                <a:tc>
                  <a:txBody>
                    <a:bodyPr/>
                    <a:lstStyle/>
                    <a:p>
                      <a:r>
                        <a:rPr lang="en-US" dirty="0" smtClean="0"/>
                        <a:t>532</a:t>
                      </a:r>
                      <a:endParaRPr lang="en-US" dirty="0"/>
                    </a:p>
                  </a:txBody>
                  <a:tcPr/>
                </a:tc>
                <a:tc>
                  <a:txBody>
                    <a:bodyPr/>
                    <a:lstStyle/>
                    <a:p>
                      <a:r>
                        <a:rPr lang="en-US" dirty="0" smtClean="0">
                          <a:solidFill>
                            <a:srgbClr val="002060"/>
                          </a:solidFill>
                        </a:rPr>
                        <a:t>16%</a:t>
                      </a:r>
                      <a:endParaRPr lang="en-US" dirty="0">
                        <a:solidFill>
                          <a:srgbClr val="002060"/>
                        </a:solidFill>
                      </a:endParaRPr>
                    </a:p>
                  </a:txBody>
                  <a:tcPr/>
                </a:tc>
                <a:tc>
                  <a:txBody>
                    <a:bodyPr/>
                    <a:lstStyle/>
                    <a:p>
                      <a:r>
                        <a:rPr lang="en-US" dirty="0" smtClean="0">
                          <a:solidFill>
                            <a:schemeClr val="tx1"/>
                          </a:solidFill>
                        </a:rPr>
                        <a:t>11%</a:t>
                      </a:r>
                      <a:endParaRPr lang="en-US" dirty="0">
                        <a:solidFill>
                          <a:schemeClr val="tx1"/>
                        </a:solidFill>
                      </a:endParaRPr>
                    </a:p>
                  </a:txBody>
                  <a:tcPr/>
                </a:tc>
                <a:tc>
                  <a:txBody>
                    <a:bodyPr/>
                    <a:lstStyle/>
                    <a:p>
                      <a:r>
                        <a:rPr lang="en-US" dirty="0" smtClean="0"/>
                        <a:t>5%</a:t>
                      </a:r>
                      <a:endParaRPr lang="en-US" dirty="0"/>
                    </a:p>
                  </a:txBody>
                  <a:tcPr/>
                </a:tc>
              </a:tr>
              <a:tr h="588475">
                <a:tc>
                  <a:txBody>
                    <a:bodyPr/>
                    <a:lstStyle/>
                    <a:p>
                      <a:r>
                        <a:rPr lang="en-US" dirty="0" smtClean="0"/>
                        <a:t>CYF</a:t>
                      </a:r>
                      <a:endParaRPr lang="en-US" dirty="0"/>
                    </a:p>
                  </a:txBody>
                  <a:tcPr/>
                </a:tc>
                <a:tc>
                  <a:txBody>
                    <a:bodyPr/>
                    <a:lstStyle/>
                    <a:p>
                      <a:r>
                        <a:rPr lang="en-US" dirty="0" smtClean="0"/>
                        <a:t>5483</a:t>
                      </a:r>
                      <a:endParaRPr lang="en-US" dirty="0"/>
                    </a:p>
                  </a:txBody>
                  <a:tcPr/>
                </a:tc>
                <a:tc>
                  <a:txBody>
                    <a:bodyPr/>
                    <a:lstStyle/>
                    <a:p>
                      <a:r>
                        <a:rPr lang="en-US" dirty="0" smtClean="0"/>
                        <a:t>431</a:t>
                      </a:r>
                      <a:endParaRPr lang="en-US" dirty="0"/>
                    </a:p>
                  </a:txBody>
                  <a:tcPr/>
                </a:tc>
                <a:tc>
                  <a:txBody>
                    <a:bodyPr/>
                    <a:lstStyle/>
                    <a:p>
                      <a:r>
                        <a:rPr lang="en-US" dirty="0" smtClean="0">
                          <a:solidFill>
                            <a:srgbClr val="002060"/>
                          </a:solidFill>
                        </a:rPr>
                        <a:t>8%</a:t>
                      </a:r>
                      <a:endParaRPr lang="en-US" dirty="0">
                        <a:solidFill>
                          <a:srgbClr val="002060"/>
                        </a:solidFill>
                      </a:endParaRPr>
                    </a:p>
                  </a:txBody>
                  <a:tcPr/>
                </a:tc>
                <a:tc>
                  <a:txBody>
                    <a:bodyPr/>
                    <a:lstStyle/>
                    <a:p>
                      <a:r>
                        <a:rPr lang="en-US" dirty="0" smtClean="0">
                          <a:solidFill>
                            <a:schemeClr val="tx1"/>
                          </a:solidFill>
                        </a:rPr>
                        <a:t>6%</a:t>
                      </a:r>
                      <a:endParaRPr lang="en-US" dirty="0">
                        <a:solidFill>
                          <a:schemeClr val="tx1"/>
                        </a:solidFill>
                      </a:endParaRPr>
                    </a:p>
                  </a:txBody>
                  <a:tcPr/>
                </a:tc>
                <a:tc>
                  <a:txBody>
                    <a:bodyPr/>
                    <a:lstStyle/>
                    <a:p>
                      <a:r>
                        <a:rPr lang="en-US" dirty="0" smtClean="0"/>
                        <a:t>4%</a:t>
                      </a:r>
                      <a:endParaRPr lang="en-US" dirty="0"/>
                    </a:p>
                  </a:txBody>
                  <a:tcPr/>
                </a:tc>
              </a:tr>
              <a:tr h="719487">
                <a:tc>
                  <a:txBody>
                    <a:bodyPr/>
                    <a:lstStyle/>
                    <a:p>
                      <a:r>
                        <a:rPr lang="en-US" dirty="0" smtClean="0"/>
                        <a:t>COMBINED</a:t>
                      </a:r>
                      <a:r>
                        <a:rPr lang="en-US" baseline="0" dirty="0" smtClean="0"/>
                        <a:t> TOTAL</a:t>
                      </a:r>
                      <a:endParaRPr lang="en-US" dirty="0"/>
                    </a:p>
                  </a:txBody>
                  <a:tcPr/>
                </a:tc>
                <a:tc>
                  <a:txBody>
                    <a:bodyPr/>
                    <a:lstStyle/>
                    <a:p>
                      <a:r>
                        <a:rPr lang="en-US" dirty="0" smtClean="0"/>
                        <a:t>8412</a:t>
                      </a:r>
                      <a:endParaRPr lang="en-US" dirty="0"/>
                    </a:p>
                  </a:txBody>
                  <a:tcPr/>
                </a:tc>
                <a:tc>
                  <a:txBody>
                    <a:bodyPr/>
                    <a:lstStyle/>
                    <a:p>
                      <a:r>
                        <a:rPr lang="en-US" dirty="0" smtClean="0"/>
                        <a:t>676</a:t>
                      </a:r>
                      <a:endParaRPr lang="en-US" dirty="0"/>
                    </a:p>
                  </a:txBody>
                  <a:tcPr/>
                </a:tc>
                <a:tc>
                  <a:txBody>
                    <a:bodyPr/>
                    <a:lstStyle/>
                    <a:p>
                      <a:r>
                        <a:rPr lang="en-US" b="1" dirty="0" smtClean="0">
                          <a:solidFill>
                            <a:srgbClr val="002060"/>
                          </a:solidFill>
                        </a:rPr>
                        <a:t>11%</a:t>
                      </a:r>
                      <a:endParaRPr lang="en-US" b="1" dirty="0">
                        <a:solidFill>
                          <a:srgbClr val="002060"/>
                        </a:solidFill>
                      </a:endParaRPr>
                    </a:p>
                  </a:txBody>
                  <a:tcPr/>
                </a:tc>
                <a:tc>
                  <a:txBody>
                    <a:bodyPr/>
                    <a:lstStyle/>
                    <a:p>
                      <a:r>
                        <a:rPr lang="en-US" b="0" dirty="0" smtClean="0">
                          <a:solidFill>
                            <a:schemeClr val="tx1"/>
                          </a:solidFill>
                        </a:rPr>
                        <a:t>8%</a:t>
                      </a:r>
                      <a:endParaRPr lang="en-US" b="0" dirty="0">
                        <a:solidFill>
                          <a:schemeClr val="tx1"/>
                        </a:solidFill>
                      </a:endParaRPr>
                    </a:p>
                  </a:txBody>
                  <a:tcPr/>
                </a:tc>
                <a:tc>
                  <a:txBody>
                    <a:bodyPr/>
                    <a:lstStyle/>
                    <a:p>
                      <a:r>
                        <a:rPr lang="en-US" dirty="0" smtClean="0"/>
                        <a:t>5%</a:t>
                      </a:r>
                      <a:endParaRPr lang="en-US" dirty="0"/>
                    </a:p>
                  </a:txBody>
                  <a:tcPr/>
                </a:tc>
              </a:tr>
              <a:tr h="1015726">
                <a:tc gridSpan="2">
                  <a:txBody>
                    <a:bodyPr/>
                    <a:lstStyle/>
                    <a:p>
                      <a:pPr algn="l"/>
                      <a:r>
                        <a:rPr lang="en-US" b="1" dirty="0" smtClean="0">
                          <a:solidFill>
                            <a:srgbClr val="002060"/>
                          </a:solidFill>
                        </a:rPr>
                        <a:t>GOAL</a:t>
                      </a:r>
                      <a:r>
                        <a:rPr lang="en-US" b="1" baseline="0" dirty="0" smtClean="0">
                          <a:solidFill>
                            <a:srgbClr val="002060"/>
                          </a:solidFill>
                        </a:rPr>
                        <a:t> FOR FY17-18</a:t>
                      </a:r>
                      <a:endParaRPr lang="en-US" b="1" dirty="0">
                        <a:solidFill>
                          <a:srgbClr val="002060"/>
                        </a:solidFill>
                      </a:endParaRPr>
                    </a:p>
                  </a:txBody>
                  <a:tcPr anchor="ctr"/>
                </a:tc>
                <a:tc hMerge="1">
                  <a:txBody>
                    <a:bodyPr/>
                    <a:lstStyle/>
                    <a:p>
                      <a:endParaRPr lang="en-US" dirty="0"/>
                    </a:p>
                  </a:txBody>
                  <a:tcPr/>
                </a:tc>
                <a:tc gridSpan="4">
                  <a:txBody>
                    <a:bodyPr/>
                    <a:lstStyle/>
                    <a:p>
                      <a:r>
                        <a:rPr lang="en-US" b="1" dirty="0" smtClean="0">
                          <a:solidFill>
                            <a:srgbClr val="002060"/>
                          </a:solidFill>
                        </a:rPr>
                        <a:t>UNDER</a:t>
                      </a:r>
                      <a:r>
                        <a:rPr lang="en-US" b="1" baseline="0" dirty="0" smtClean="0">
                          <a:solidFill>
                            <a:srgbClr val="002060"/>
                          </a:solidFill>
                        </a:rPr>
                        <a:t> 5%</a:t>
                      </a:r>
                    </a:p>
                    <a:p>
                      <a:r>
                        <a:rPr lang="en-US" b="1" baseline="0" dirty="0" smtClean="0">
                          <a:solidFill>
                            <a:srgbClr val="002060"/>
                          </a:solidFill>
                        </a:rPr>
                        <a:t>We missed our goal </a:t>
                      </a:r>
                      <a:r>
                        <a:rPr lang="en-US" b="1" baseline="0" dirty="0" smtClean="0">
                          <a:solidFill>
                            <a:srgbClr val="002060"/>
                          </a:solidFill>
                          <a:sym typeface="Wingdings" panose="05000000000000000000" pitchFamily="2" charset="2"/>
                        </a:rPr>
                        <a:t></a:t>
                      </a:r>
                      <a:endParaRPr lang="en-US" b="1" dirty="0">
                        <a:solidFill>
                          <a:srgbClr val="002060"/>
                        </a:solidFill>
                      </a:endParaRPr>
                    </a:p>
                  </a:txBody>
                  <a:tcPr anchor="ctr"/>
                </a:tc>
                <a:tc hMerge="1">
                  <a:txBody>
                    <a:bodyPr/>
                    <a:lstStyle/>
                    <a:p>
                      <a:endParaRPr lang="en-US"/>
                    </a:p>
                  </a:txBody>
                  <a:tcPr/>
                </a:tc>
                <a:tc hMerge="1">
                  <a:txBody>
                    <a:bodyPr/>
                    <a:lstStyle/>
                    <a:p>
                      <a:endParaRPr lang="en-US" b="1" dirty="0">
                        <a:solidFill>
                          <a:srgbClr val="002060"/>
                        </a:solidFill>
                      </a:endParaRPr>
                    </a:p>
                  </a:txBody>
                  <a:tcPr/>
                </a:tc>
                <a:tc hMerge="1">
                  <a:txBody>
                    <a:bodyPr/>
                    <a:lstStyle/>
                    <a:p>
                      <a:endParaRPr lang="en-US" dirty="0"/>
                    </a:p>
                  </a:txBody>
                  <a:tcPr/>
                </a:tc>
              </a:tr>
              <a:tr h="1015726">
                <a:tc gridSpan="2">
                  <a:txBody>
                    <a:bodyPr/>
                    <a:lstStyle/>
                    <a:p>
                      <a:pPr algn="l"/>
                      <a:r>
                        <a:rPr lang="en-US" b="1" dirty="0" smtClean="0">
                          <a:solidFill>
                            <a:srgbClr val="002060"/>
                          </a:solidFill>
                        </a:rPr>
                        <a:t>GOAL</a:t>
                      </a:r>
                      <a:r>
                        <a:rPr lang="en-US" b="1" baseline="0" dirty="0" smtClean="0">
                          <a:solidFill>
                            <a:srgbClr val="002060"/>
                          </a:solidFill>
                        </a:rPr>
                        <a:t> FOR FY18-19</a:t>
                      </a:r>
                      <a:endParaRPr lang="en-US" b="1" dirty="0">
                        <a:solidFill>
                          <a:srgbClr val="002060"/>
                        </a:solidFill>
                      </a:endParaRPr>
                    </a:p>
                  </a:txBody>
                  <a:tcPr anchor="ctr"/>
                </a:tc>
                <a:tc hMerge="1">
                  <a:txBody>
                    <a:bodyPr/>
                    <a:lstStyle/>
                    <a:p>
                      <a:endParaRPr lang="en-US" dirty="0"/>
                    </a:p>
                  </a:txBody>
                  <a:tcPr/>
                </a:tc>
                <a:tc gridSpan="4">
                  <a:txBody>
                    <a:bodyPr/>
                    <a:lstStyle/>
                    <a:p>
                      <a:r>
                        <a:rPr lang="en-US" b="1" dirty="0" smtClean="0">
                          <a:solidFill>
                            <a:srgbClr val="002060"/>
                          </a:solidFill>
                        </a:rPr>
                        <a:t>UNDER</a:t>
                      </a:r>
                      <a:r>
                        <a:rPr lang="en-US" b="1" baseline="0" dirty="0" smtClean="0">
                          <a:solidFill>
                            <a:srgbClr val="002060"/>
                          </a:solidFill>
                        </a:rPr>
                        <a:t> 5%</a:t>
                      </a:r>
                    </a:p>
                    <a:p>
                      <a:endParaRPr lang="en-US" b="1" dirty="0">
                        <a:solidFill>
                          <a:srgbClr val="002060"/>
                        </a:solidFill>
                      </a:endParaRPr>
                    </a:p>
                  </a:txBody>
                  <a:tcPr anchor="ctr"/>
                </a:tc>
                <a:tc hMerge="1">
                  <a:txBody>
                    <a:bodyPr/>
                    <a:lstStyle/>
                    <a:p>
                      <a:endParaRPr lang="en-US"/>
                    </a:p>
                  </a:txBody>
                  <a:tcPr/>
                </a:tc>
                <a:tc hMerge="1">
                  <a:txBody>
                    <a:bodyPr/>
                    <a:lstStyle/>
                    <a:p>
                      <a:endParaRPr lang="en-US" b="1" dirty="0">
                        <a:solidFill>
                          <a:srgbClr val="002060"/>
                        </a:solidFill>
                      </a:endParaRPr>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30088681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5434" y="215346"/>
            <a:ext cx="580445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disallowance FY16-17</a:t>
            </a:r>
            <a:endParaRPr lang="en-US" sz="3200" b="1" dirty="0"/>
          </a:p>
        </p:txBody>
      </p:sp>
      <p:graphicFrame>
        <p:nvGraphicFramePr>
          <p:cNvPr id="3" name="Table 2"/>
          <p:cNvGraphicFramePr>
            <a:graphicFrameLocks noGrp="1"/>
          </p:cNvGraphicFramePr>
          <p:nvPr>
            <p:extLst>
              <p:ext uri="{D42A27DB-BD31-4B8C-83A1-F6EECF244321}">
                <p14:modId xmlns:p14="http://schemas.microsoft.com/office/powerpoint/2010/main" val="1974316168"/>
              </p:ext>
            </p:extLst>
          </p:nvPr>
        </p:nvGraphicFramePr>
        <p:xfrm>
          <a:off x="198785" y="215346"/>
          <a:ext cx="8776251" cy="6512593"/>
        </p:xfrm>
        <a:graphic>
          <a:graphicData uri="http://schemas.openxmlformats.org/drawingml/2006/table">
            <a:tbl>
              <a:tblPr firstRow="1" bandRow="1">
                <a:tableStyleId>{5C22544A-7EE6-4342-B048-85BDC9FD1C3A}</a:tableStyleId>
              </a:tblPr>
              <a:tblGrid>
                <a:gridCol w="5350825"/>
                <a:gridCol w="1712713"/>
                <a:gridCol w="1712713"/>
              </a:tblGrid>
              <a:tr h="561419">
                <a:tc>
                  <a:txBody>
                    <a:bodyPr/>
                    <a:lstStyle/>
                    <a:p>
                      <a:r>
                        <a:rPr lang="en-US" sz="2400" dirty="0" smtClean="0"/>
                        <a:t>DISALLOWANCE FY</a:t>
                      </a:r>
                      <a:r>
                        <a:rPr lang="en-US" sz="2400" baseline="0" dirty="0" smtClean="0"/>
                        <a:t> 17-18</a:t>
                      </a:r>
                      <a:endParaRPr lang="en-US" sz="2400" dirty="0"/>
                    </a:p>
                  </a:txBody>
                  <a:tcPr/>
                </a:tc>
                <a:tc>
                  <a:txBody>
                    <a:bodyPr/>
                    <a:lstStyle/>
                    <a:p>
                      <a:r>
                        <a:rPr lang="en-US" dirty="0" smtClean="0"/>
                        <a:t>FY</a:t>
                      </a:r>
                      <a:r>
                        <a:rPr lang="en-US" baseline="0" dirty="0" smtClean="0"/>
                        <a:t> 17-18</a:t>
                      </a:r>
                    </a:p>
                    <a:p>
                      <a:r>
                        <a:rPr lang="en-US" baseline="0" dirty="0" smtClean="0"/>
                        <a:t>DOLLARS</a:t>
                      </a:r>
                      <a:endParaRPr lang="en-US" dirty="0"/>
                    </a:p>
                  </a:txBody>
                  <a:tcPr/>
                </a:tc>
                <a:tc>
                  <a:txBody>
                    <a:bodyPr/>
                    <a:lstStyle/>
                    <a:p>
                      <a:r>
                        <a:rPr lang="en-US" dirty="0" smtClean="0"/>
                        <a:t>FY</a:t>
                      </a:r>
                      <a:r>
                        <a:rPr lang="en-US" baseline="0" dirty="0" smtClean="0"/>
                        <a:t> 16-17</a:t>
                      </a:r>
                    </a:p>
                    <a:p>
                      <a:r>
                        <a:rPr lang="en-US" baseline="0" dirty="0" smtClean="0"/>
                        <a:t>DOLLARS</a:t>
                      </a:r>
                      <a:endParaRPr lang="en-US" dirty="0"/>
                    </a:p>
                  </a:txBody>
                  <a:tcPr/>
                </a:tc>
              </a:tr>
              <a:tr h="488221">
                <a:tc>
                  <a:txBody>
                    <a:bodyPr/>
                    <a:lstStyle/>
                    <a:p>
                      <a:r>
                        <a:rPr lang="en-US" dirty="0" smtClean="0"/>
                        <a:t>Medical</a:t>
                      </a:r>
                      <a:r>
                        <a:rPr lang="en-US" baseline="0" dirty="0" smtClean="0"/>
                        <a:t> necessity</a:t>
                      </a:r>
                      <a:endParaRPr lang="en-US" dirty="0"/>
                    </a:p>
                  </a:txBody>
                  <a:tcPr/>
                </a:tc>
                <a:tc>
                  <a:txBody>
                    <a:bodyPr/>
                    <a:lstStyle/>
                    <a:p>
                      <a:r>
                        <a:rPr lang="en-US" dirty="0" smtClean="0"/>
                        <a:t>$45,348.81</a:t>
                      </a:r>
                      <a:endParaRPr lang="en-US" dirty="0"/>
                    </a:p>
                  </a:txBody>
                  <a:tcPr/>
                </a:tc>
                <a:tc>
                  <a:txBody>
                    <a:bodyPr/>
                    <a:lstStyle/>
                    <a:p>
                      <a:r>
                        <a:rPr lang="en-US" dirty="0" smtClean="0"/>
                        <a:t>$30,136.28</a:t>
                      </a:r>
                      <a:endParaRPr lang="en-US" dirty="0"/>
                    </a:p>
                  </a:txBody>
                  <a:tcPr/>
                </a:tc>
              </a:tr>
              <a:tr h="804548">
                <a:tc>
                  <a:txBody>
                    <a:bodyPr/>
                    <a:lstStyle/>
                    <a:p>
                      <a:r>
                        <a:rPr lang="en-US" sz="1800" u="none" strike="noStrike" dirty="0" smtClean="0">
                          <a:effectLst/>
                        </a:rPr>
                        <a:t>Client Plan</a:t>
                      </a:r>
                      <a:r>
                        <a:rPr lang="en-US" sz="1800" u="none" strike="noStrike" baseline="0" dirty="0" smtClean="0">
                          <a:effectLst/>
                        </a:rPr>
                        <a:t> not completed within time period (admission, annually, UM, invalid CP)</a:t>
                      </a:r>
                      <a:endParaRPr lang="en-US" dirty="0"/>
                    </a:p>
                  </a:txBody>
                  <a:tcPr/>
                </a:tc>
                <a:tc>
                  <a:txBody>
                    <a:bodyPr/>
                    <a:lstStyle/>
                    <a:p>
                      <a:pPr algn="l"/>
                      <a:r>
                        <a:rPr lang="en-US" sz="1800" dirty="0" smtClean="0"/>
                        <a:t>$26,639.26</a:t>
                      </a:r>
                      <a:endParaRPr lang="en-US" sz="1800" dirty="0"/>
                    </a:p>
                  </a:txBody>
                  <a:tcPr/>
                </a:tc>
                <a:tc>
                  <a:txBody>
                    <a:bodyPr/>
                    <a:lstStyle/>
                    <a:p>
                      <a:pPr algn="l"/>
                      <a:r>
                        <a:rPr lang="en-US" sz="1800" dirty="0" smtClean="0"/>
                        <a:t>$23,981.72</a:t>
                      </a:r>
                      <a:endParaRPr lang="en-US" sz="1800" dirty="0"/>
                    </a:p>
                  </a:txBody>
                  <a:tcPr/>
                </a:tc>
              </a:tr>
              <a:tr h="813860">
                <a:tc>
                  <a:txBody>
                    <a:bodyPr/>
                    <a:lstStyle/>
                    <a:p>
                      <a:r>
                        <a:rPr lang="en-US" sz="1800" u="none" strike="noStrike" dirty="0" smtClean="0">
                          <a:effectLst/>
                        </a:rPr>
                        <a:t>Documentation completed/not final approved 14 days after date of service</a:t>
                      </a:r>
                      <a:endParaRPr lang="en-US" dirty="0"/>
                    </a:p>
                  </a:txBody>
                  <a:tcPr/>
                </a:tc>
                <a:tc>
                  <a:txBody>
                    <a:bodyPr/>
                    <a:lstStyle/>
                    <a:p>
                      <a:pPr algn="l"/>
                      <a:r>
                        <a:rPr lang="en-US" sz="1800" dirty="0" smtClean="0"/>
                        <a:t>$14,942.99</a:t>
                      </a:r>
                      <a:endParaRPr lang="en-US" sz="1800" dirty="0"/>
                    </a:p>
                  </a:txBody>
                  <a:tcPr/>
                </a:tc>
                <a:tc>
                  <a:txBody>
                    <a:bodyPr/>
                    <a:lstStyle/>
                    <a:p>
                      <a:pPr algn="l"/>
                      <a:r>
                        <a:rPr lang="en-US" sz="1800" dirty="0" smtClean="0"/>
                        <a:t>$11,783.23</a:t>
                      </a:r>
                      <a:endParaRPr lang="en-US" sz="1800" dirty="0"/>
                    </a:p>
                  </a:txBody>
                  <a:tcPr/>
                </a:tc>
              </a:tr>
              <a:tr h="781932">
                <a:tc>
                  <a:txBody>
                    <a:bodyPr/>
                    <a:lstStyle/>
                    <a:p>
                      <a:r>
                        <a:rPr lang="en-US" sz="1800" u="none" strike="noStrike" dirty="0" smtClean="0">
                          <a:effectLst/>
                        </a:rPr>
                        <a:t>Time claimed greater than time documented on Progress Note</a:t>
                      </a:r>
                      <a:endParaRPr lang="en-US" dirty="0"/>
                    </a:p>
                  </a:txBody>
                  <a:tcPr/>
                </a:tc>
                <a:tc>
                  <a:txBody>
                    <a:bodyPr/>
                    <a:lstStyle/>
                    <a:p>
                      <a:r>
                        <a:rPr lang="en-US" dirty="0" smtClean="0"/>
                        <a:t>$803.93</a:t>
                      </a:r>
                      <a:endParaRPr lang="en-US" dirty="0"/>
                    </a:p>
                  </a:txBody>
                  <a:tcPr/>
                </a:tc>
                <a:tc>
                  <a:txBody>
                    <a:bodyPr/>
                    <a:lstStyle/>
                    <a:p>
                      <a:r>
                        <a:rPr lang="en-US" dirty="0" smtClean="0"/>
                        <a:t>$7,072.20</a:t>
                      </a:r>
                      <a:endParaRPr lang="en-US" dirty="0"/>
                    </a:p>
                  </a:txBody>
                  <a:tcPr/>
                </a:tc>
              </a:tr>
              <a:tr h="554894">
                <a:tc>
                  <a:txBody>
                    <a:bodyPr/>
                    <a:lstStyle/>
                    <a:p>
                      <a:r>
                        <a:rPr lang="en-US" sz="1800" u="none" strike="noStrike" dirty="0" smtClean="0">
                          <a:effectLst/>
                        </a:rPr>
                        <a:t>No service was provided </a:t>
                      </a:r>
                      <a:endParaRPr lang="en-US" dirty="0"/>
                    </a:p>
                  </a:txBody>
                  <a:tcPr/>
                </a:tc>
                <a:tc>
                  <a:txBody>
                    <a:bodyPr/>
                    <a:lstStyle/>
                    <a:p>
                      <a:r>
                        <a:rPr lang="en-US" dirty="0" smtClean="0"/>
                        <a:t>$17,327.14</a:t>
                      </a:r>
                      <a:endParaRPr lang="en-US" dirty="0"/>
                    </a:p>
                  </a:txBody>
                  <a:tcPr/>
                </a:tc>
                <a:tc>
                  <a:txBody>
                    <a:bodyPr/>
                    <a:lstStyle/>
                    <a:p>
                      <a:r>
                        <a:rPr lang="en-US" dirty="0" smtClean="0"/>
                        <a:t>$7,031.47</a:t>
                      </a:r>
                      <a:endParaRPr lang="en-US" dirty="0"/>
                    </a:p>
                  </a:txBody>
                  <a:tcPr/>
                </a:tc>
              </a:tr>
              <a:tr h="764376">
                <a:tc>
                  <a:txBody>
                    <a:bodyPr/>
                    <a:lstStyle/>
                    <a:p>
                      <a:r>
                        <a:rPr lang="en-US" sz="1800" u="none" strike="noStrike" dirty="0" smtClean="0">
                          <a:effectLst/>
                        </a:rPr>
                        <a:t>Service provided was solely clerical, transportation,</a:t>
                      </a:r>
                      <a:r>
                        <a:rPr lang="en-US" sz="1800" u="none" strike="noStrike" baseline="0" dirty="0" smtClean="0">
                          <a:effectLst/>
                        </a:rPr>
                        <a:t> payee</a:t>
                      </a:r>
                      <a:endParaRPr lang="en-US" dirty="0"/>
                    </a:p>
                  </a:txBody>
                  <a:tcPr/>
                </a:tc>
                <a:tc>
                  <a:txBody>
                    <a:bodyPr/>
                    <a:lstStyle/>
                    <a:p>
                      <a:r>
                        <a:rPr lang="en-US" dirty="0" smtClean="0"/>
                        <a:t>$12,209.33</a:t>
                      </a:r>
                      <a:endParaRPr lang="en-US" dirty="0"/>
                    </a:p>
                  </a:txBody>
                  <a:tcPr/>
                </a:tc>
                <a:tc>
                  <a:txBody>
                    <a:bodyPr/>
                    <a:lstStyle/>
                    <a:p>
                      <a:r>
                        <a:rPr lang="en-US" dirty="0" smtClean="0"/>
                        <a:t>$6294.45</a:t>
                      </a:r>
                      <a:endParaRPr lang="en-US" dirty="0"/>
                    </a:p>
                  </a:txBody>
                  <a:tcPr/>
                </a:tc>
              </a:tr>
              <a:tr h="554894">
                <a:tc>
                  <a:txBody>
                    <a:bodyPr/>
                    <a:lstStyle/>
                    <a:p>
                      <a:r>
                        <a:rPr lang="en-US" sz="1800" u="none" strike="noStrike" dirty="0" smtClean="0">
                          <a:effectLst/>
                        </a:rPr>
                        <a:t>Claim for group activity not properly apportioned</a:t>
                      </a:r>
                      <a:endParaRPr lang="en-US" dirty="0"/>
                    </a:p>
                  </a:txBody>
                  <a:tcPr/>
                </a:tc>
                <a:tc>
                  <a:txBody>
                    <a:bodyPr/>
                    <a:lstStyle/>
                    <a:p>
                      <a:r>
                        <a:rPr lang="en-US" dirty="0" smtClean="0"/>
                        <a:t>$1613.13</a:t>
                      </a:r>
                      <a:endParaRPr lang="en-US" dirty="0"/>
                    </a:p>
                  </a:txBody>
                  <a:tcPr/>
                </a:tc>
                <a:tc>
                  <a:txBody>
                    <a:bodyPr/>
                    <a:lstStyle/>
                    <a:p>
                      <a:r>
                        <a:rPr lang="en-US" dirty="0" smtClean="0"/>
                        <a:t>$5,066.41</a:t>
                      </a:r>
                      <a:endParaRPr lang="en-US" dirty="0"/>
                    </a:p>
                  </a:txBody>
                  <a:tcPr/>
                </a:tc>
              </a:tr>
              <a:tr h="554894">
                <a:tc>
                  <a:txBody>
                    <a:bodyPr/>
                    <a:lstStyle/>
                    <a:p>
                      <a:r>
                        <a:rPr lang="en-US" b="1" dirty="0" smtClean="0">
                          <a:solidFill>
                            <a:srgbClr val="002060"/>
                          </a:solidFill>
                        </a:rPr>
                        <a:t>TOTAL</a:t>
                      </a:r>
                      <a:r>
                        <a:rPr lang="en-US" b="1" baseline="0" dirty="0" smtClean="0">
                          <a:solidFill>
                            <a:srgbClr val="002060"/>
                          </a:solidFill>
                        </a:rPr>
                        <a:t> DISALLOWANCE</a:t>
                      </a:r>
                      <a:endParaRPr lang="en-US" b="1" dirty="0">
                        <a:solidFill>
                          <a:srgbClr val="002060"/>
                        </a:solidFill>
                      </a:endParaRPr>
                    </a:p>
                  </a:txBody>
                  <a:tcPr/>
                </a:tc>
                <a:tc>
                  <a:txBody>
                    <a:bodyPr/>
                    <a:lstStyle/>
                    <a:p>
                      <a:r>
                        <a:rPr lang="en-US" b="1" dirty="0" smtClean="0">
                          <a:solidFill>
                            <a:srgbClr val="002060"/>
                          </a:solidFill>
                        </a:rPr>
                        <a:t>$128,613.00</a:t>
                      </a:r>
                      <a:endParaRPr lang="en-US" b="1" dirty="0">
                        <a:solidFill>
                          <a:srgbClr val="002060"/>
                        </a:solidFill>
                      </a:endParaRPr>
                    </a:p>
                  </a:txBody>
                  <a:tcPr/>
                </a:tc>
                <a:tc>
                  <a:txBody>
                    <a:bodyPr/>
                    <a:lstStyle/>
                    <a:p>
                      <a:r>
                        <a:rPr lang="en-US" b="1" dirty="0" smtClean="0">
                          <a:solidFill>
                            <a:srgbClr val="002060"/>
                          </a:solidFill>
                        </a:rPr>
                        <a:t>102,657.65</a:t>
                      </a:r>
                      <a:endParaRPr lang="en-US" b="1" dirty="0">
                        <a:solidFill>
                          <a:srgbClr val="002060"/>
                        </a:solidFill>
                      </a:endParaRPr>
                    </a:p>
                  </a:txBody>
                  <a:tcPr/>
                </a:tc>
              </a:tr>
              <a:tr h="554894">
                <a:tc>
                  <a:txBody>
                    <a:bodyPr/>
                    <a:lstStyle/>
                    <a:p>
                      <a:r>
                        <a:rPr lang="en-US" b="1" dirty="0" smtClean="0">
                          <a:solidFill>
                            <a:srgbClr val="002060"/>
                          </a:solidFill>
                        </a:rPr>
                        <a:t>CORRECTABLE</a:t>
                      </a:r>
                      <a:r>
                        <a:rPr lang="en-US" b="1" baseline="0" dirty="0" smtClean="0">
                          <a:solidFill>
                            <a:srgbClr val="002060"/>
                          </a:solidFill>
                        </a:rPr>
                        <a:t> BILLING</a:t>
                      </a:r>
                      <a:endParaRPr lang="en-US" b="1" dirty="0">
                        <a:solidFill>
                          <a:srgbClr val="002060"/>
                        </a:solidFill>
                      </a:endParaRPr>
                    </a:p>
                  </a:txBody>
                  <a:tcPr/>
                </a:tc>
                <a:tc>
                  <a:txBody>
                    <a:bodyPr/>
                    <a:lstStyle/>
                    <a:p>
                      <a:r>
                        <a:rPr lang="en-US" b="1" dirty="0" smtClean="0">
                          <a:solidFill>
                            <a:srgbClr val="002060"/>
                          </a:solidFill>
                        </a:rPr>
                        <a:t>$83,323.28</a:t>
                      </a:r>
                      <a:endParaRPr lang="en-US" b="1" dirty="0">
                        <a:solidFill>
                          <a:srgbClr val="002060"/>
                        </a:solidFill>
                      </a:endParaRPr>
                    </a:p>
                  </a:txBody>
                  <a:tcPr/>
                </a:tc>
                <a:tc>
                  <a:txBody>
                    <a:bodyPr/>
                    <a:lstStyle/>
                    <a:p>
                      <a:r>
                        <a:rPr lang="en-US" b="1" dirty="0" smtClean="0">
                          <a:solidFill>
                            <a:srgbClr val="002060"/>
                          </a:solidFill>
                        </a:rPr>
                        <a:t>$53,222.37</a:t>
                      </a:r>
                      <a:endParaRPr lang="en-US" b="1" dirty="0">
                        <a:solidFill>
                          <a:srgbClr val="002060"/>
                        </a:solidFill>
                      </a:endParaRPr>
                    </a:p>
                  </a:txBody>
                  <a:tcPr/>
                </a:tc>
              </a:tr>
            </a:tbl>
          </a:graphicData>
        </a:graphic>
      </p:graphicFrame>
    </p:spTree>
    <p:extLst>
      <p:ext uri="{BB962C8B-B14F-4D97-AF65-F5344CB8AC3E}">
        <p14:creationId xmlns:p14="http://schemas.microsoft.com/office/powerpoint/2010/main" val="39197278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930" y="1227348"/>
            <a:ext cx="8527774" cy="5632311"/>
          </a:xfrm>
          <a:prstGeom prst="rect">
            <a:avLst/>
          </a:prstGeom>
        </p:spPr>
        <p:txBody>
          <a:bodyPr wrap="square">
            <a:spAutoFit/>
          </a:bodyPr>
          <a:lstStyle/>
          <a:p>
            <a:pPr marL="342900" lvl="0" indent="-342900">
              <a:buFont typeface="+mj-lt"/>
              <a:buAutoNum type="arabicPeriod"/>
            </a:pPr>
            <a:r>
              <a:rPr lang="en-US" dirty="0" smtClean="0"/>
              <a:t>The </a:t>
            </a:r>
            <a:r>
              <a:rPr lang="en-US" dirty="0"/>
              <a:t>QM Specialist had a clear understanding of the types of services provided by my program(s).  </a:t>
            </a:r>
            <a:r>
              <a:rPr lang="en-US" b="1" dirty="0" smtClean="0"/>
              <a:t>4.4/5.0</a:t>
            </a:r>
            <a:endParaRPr lang="en-US" b="1" dirty="0"/>
          </a:p>
          <a:p>
            <a:pPr marL="342900" lvl="0" indent="-342900">
              <a:buFont typeface="+mj-lt"/>
              <a:buAutoNum type="arabicPeriod"/>
            </a:pPr>
            <a:endParaRPr lang="en-US" dirty="0" smtClean="0"/>
          </a:p>
          <a:p>
            <a:pPr marL="342900" lvl="0" indent="-342900">
              <a:buFont typeface="+mj-lt"/>
              <a:buAutoNum type="arabicPeriod"/>
            </a:pPr>
            <a:r>
              <a:rPr lang="en-US" dirty="0" smtClean="0"/>
              <a:t>QM </a:t>
            </a:r>
            <a:r>
              <a:rPr lang="en-US" dirty="0"/>
              <a:t>Specialist reviewed the prior fiscal year’s MRR Summary results and the results of the current MRR in detail including compliance issues, trends, areas for improvement, areas of program strength, and I was able to ask questions for any items out of compliance</a:t>
            </a:r>
            <a:r>
              <a:rPr lang="en-US" dirty="0" smtClean="0"/>
              <a:t>.  </a:t>
            </a:r>
            <a:r>
              <a:rPr lang="en-US" b="1" dirty="0" smtClean="0"/>
              <a:t>4.69/5.0</a:t>
            </a:r>
            <a:endParaRPr lang="en-US" b="1" dirty="0"/>
          </a:p>
          <a:p>
            <a:pPr marL="342900" indent="-342900">
              <a:buFont typeface="+mj-lt"/>
              <a:buAutoNum type="arabicPeriod"/>
            </a:pPr>
            <a:endParaRPr lang="en-US" dirty="0"/>
          </a:p>
          <a:p>
            <a:pPr marL="342900" lvl="0" indent="-342900">
              <a:buFont typeface="+mj-lt"/>
              <a:buAutoNum type="arabicPeriod"/>
            </a:pPr>
            <a:r>
              <a:rPr lang="en-US" dirty="0"/>
              <a:t>QM Specialist was able to articulate the reason why an item was marked out of compliance</a:t>
            </a:r>
            <a:r>
              <a:rPr lang="en-US" dirty="0" smtClean="0"/>
              <a:t>. </a:t>
            </a:r>
            <a:r>
              <a:rPr lang="en-US" b="1" dirty="0" smtClean="0"/>
              <a:t>4.33/5.0</a:t>
            </a:r>
            <a:endParaRPr lang="en-US" b="1" dirty="0"/>
          </a:p>
          <a:p>
            <a:pPr marL="342900" indent="-342900">
              <a:buFont typeface="+mj-lt"/>
              <a:buAutoNum type="arabicPeriod"/>
            </a:pPr>
            <a:endParaRPr lang="en-US" dirty="0"/>
          </a:p>
          <a:p>
            <a:pPr marL="342900" lvl="0" indent="-342900">
              <a:buFont typeface="+mj-lt"/>
              <a:buAutoNum type="arabicPeriod"/>
            </a:pPr>
            <a:r>
              <a:rPr lang="en-US" dirty="0"/>
              <a:t>I was able to discuss with the QM Specialist a difference of opinion for an item out of compliance and was satisfied with the resolution, even if I disagreed with the QM Specialist’s interpretation</a:t>
            </a:r>
            <a:r>
              <a:rPr lang="en-US" dirty="0" smtClean="0"/>
              <a:t>. </a:t>
            </a:r>
            <a:r>
              <a:rPr lang="en-US" b="1" dirty="0" smtClean="0"/>
              <a:t>3.87/5.0</a:t>
            </a:r>
            <a:endParaRPr lang="en-US" b="1" dirty="0"/>
          </a:p>
          <a:p>
            <a:pPr marL="342900" indent="-342900">
              <a:buFont typeface="+mj-lt"/>
              <a:buAutoNum type="arabicPeriod"/>
            </a:pPr>
            <a:endParaRPr lang="en-US" dirty="0"/>
          </a:p>
          <a:p>
            <a:pPr marL="342900" lvl="0" indent="-342900">
              <a:buFont typeface="+mj-lt"/>
              <a:buAutoNum type="arabicPeriod"/>
            </a:pPr>
            <a:r>
              <a:rPr lang="en-US" dirty="0"/>
              <a:t>If I continued to disagree with the QM Specialist’s opinion for an out of compliance item, I was offered the ability to discuss the matter directly with the QM Specialist’s Supervisor</a:t>
            </a:r>
            <a:r>
              <a:rPr lang="en-US" dirty="0" smtClean="0"/>
              <a:t>.  </a:t>
            </a:r>
            <a:r>
              <a:rPr lang="en-US" b="1" dirty="0" smtClean="0"/>
              <a:t>4.08/5.0</a:t>
            </a:r>
            <a:endParaRPr lang="en-US" b="1" dirty="0"/>
          </a:p>
          <a:p>
            <a:endParaRPr lang="en-US" dirty="0"/>
          </a:p>
          <a:p>
            <a:endParaRPr lang="en-US" dirty="0"/>
          </a:p>
        </p:txBody>
      </p:sp>
      <p:sp>
        <p:nvSpPr>
          <p:cNvPr id="3" name="Title 1"/>
          <p:cNvSpPr txBox="1">
            <a:spLocks/>
          </p:cNvSpPr>
          <p:nvPr/>
        </p:nvSpPr>
        <p:spPr>
          <a:xfrm>
            <a:off x="298175" y="235225"/>
            <a:ext cx="6241774"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MRR Satisfaction results</a:t>
            </a:r>
            <a:endParaRPr lang="en-US" sz="3200" b="1" dirty="0"/>
          </a:p>
        </p:txBody>
      </p:sp>
    </p:spTree>
    <p:extLst>
      <p:ext uri="{BB962C8B-B14F-4D97-AF65-F5344CB8AC3E}">
        <p14:creationId xmlns:p14="http://schemas.microsoft.com/office/powerpoint/2010/main" val="6835527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7870" y="1247225"/>
            <a:ext cx="8527774" cy="5078313"/>
          </a:xfrm>
          <a:prstGeom prst="rect">
            <a:avLst/>
          </a:prstGeom>
        </p:spPr>
        <p:txBody>
          <a:bodyPr wrap="square">
            <a:spAutoFit/>
          </a:bodyPr>
          <a:lstStyle/>
          <a:p>
            <a:pPr lvl="0"/>
            <a:r>
              <a:rPr lang="en-US" dirty="0"/>
              <a:t> </a:t>
            </a:r>
          </a:p>
          <a:p>
            <a:r>
              <a:rPr lang="en-US" dirty="0"/>
              <a:t> </a:t>
            </a:r>
          </a:p>
          <a:p>
            <a:pPr marL="342900" lvl="0" indent="-342900">
              <a:buFont typeface="+mj-lt"/>
              <a:buAutoNum type="arabicPeriod" startAt="6"/>
            </a:pPr>
            <a:r>
              <a:rPr lang="en-US" dirty="0"/>
              <a:t>The QM Specialist was knowledgeable about Title 9 regulations and County documentation standards and was able to answer questions to my </a:t>
            </a:r>
            <a:r>
              <a:rPr lang="en-US" dirty="0" smtClean="0"/>
              <a:t>satisfaction.  </a:t>
            </a:r>
            <a:r>
              <a:rPr lang="en-US" b="1" dirty="0" smtClean="0"/>
              <a:t>4.19/5.0</a:t>
            </a:r>
          </a:p>
          <a:p>
            <a:pPr marL="342900" lvl="0" indent="-342900">
              <a:buFont typeface="+mj-lt"/>
              <a:buAutoNum type="arabicPeriod" startAt="6"/>
            </a:pPr>
            <a:endParaRPr lang="en-US" dirty="0" smtClean="0"/>
          </a:p>
          <a:p>
            <a:pPr marL="342900" lvl="0" indent="-342900">
              <a:buFont typeface="+mj-lt"/>
              <a:buAutoNum type="arabicPeriod" startAt="6"/>
            </a:pPr>
            <a:r>
              <a:rPr lang="en-US" dirty="0" smtClean="0"/>
              <a:t>The </a:t>
            </a:r>
            <a:r>
              <a:rPr lang="en-US" dirty="0"/>
              <a:t>QM Specialist provided feedback to the Program about their Self Review and incorporated this information into the MRR. </a:t>
            </a:r>
            <a:r>
              <a:rPr lang="en-US" dirty="0" smtClean="0"/>
              <a:t> </a:t>
            </a:r>
            <a:r>
              <a:rPr lang="en-US" b="1" dirty="0" smtClean="0"/>
              <a:t>4.20/5.0</a:t>
            </a:r>
          </a:p>
          <a:p>
            <a:pPr marL="342900" lvl="0" indent="-342900">
              <a:buFont typeface="+mj-lt"/>
              <a:buAutoNum type="arabicPeriod" startAt="6"/>
            </a:pPr>
            <a:endParaRPr lang="en-US" dirty="0" smtClean="0"/>
          </a:p>
          <a:p>
            <a:pPr marL="342900" lvl="0" indent="-342900">
              <a:buFont typeface="+mj-lt"/>
              <a:buAutoNum type="arabicPeriod" startAt="6"/>
            </a:pPr>
            <a:r>
              <a:rPr lang="en-US" dirty="0" smtClean="0"/>
              <a:t>When </a:t>
            </a:r>
            <a:r>
              <a:rPr lang="en-US" dirty="0"/>
              <a:t>I received the written MRR results from the QM Specialist, the results were consistent with the feedback that I received during the exit interview. </a:t>
            </a:r>
            <a:r>
              <a:rPr lang="en-US" b="1" dirty="0" smtClean="0"/>
              <a:t>4.20/5.0</a:t>
            </a:r>
          </a:p>
          <a:p>
            <a:pPr marL="342900" lvl="0" indent="-342900">
              <a:buFont typeface="+mj-lt"/>
              <a:buAutoNum type="arabicPeriod" startAt="6"/>
            </a:pPr>
            <a:endParaRPr lang="en-US" dirty="0" smtClean="0"/>
          </a:p>
          <a:p>
            <a:pPr marL="342900" lvl="0" indent="-342900">
              <a:buFont typeface="+mj-lt"/>
              <a:buAutoNum type="arabicPeriod" startAt="6"/>
            </a:pPr>
            <a:r>
              <a:rPr lang="en-US" dirty="0" smtClean="0"/>
              <a:t>The </a:t>
            </a:r>
            <a:r>
              <a:rPr lang="en-US" dirty="0"/>
              <a:t>QM Specialist was professional, collaborative, and overall helpful during the MRR process</a:t>
            </a:r>
            <a:r>
              <a:rPr lang="en-US" dirty="0" smtClean="0"/>
              <a:t>.  </a:t>
            </a:r>
            <a:r>
              <a:rPr lang="en-US" b="1" dirty="0" smtClean="0"/>
              <a:t>4.69/5.0	</a:t>
            </a:r>
          </a:p>
          <a:p>
            <a:pPr marL="342900" lvl="0" indent="-342900">
              <a:buFont typeface="+mj-lt"/>
              <a:buAutoNum type="arabicPeriod" startAt="6"/>
            </a:pPr>
            <a:endParaRPr lang="en-US" b="1" dirty="0"/>
          </a:p>
          <a:p>
            <a:pPr lvl="0"/>
            <a:r>
              <a:rPr lang="en-US" b="1" dirty="0" smtClean="0"/>
              <a:t>Note:  </a:t>
            </a:r>
            <a:r>
              <a:rPr lang="en-US" dirty="0" smtClean="0"/>
              <a:t>16 responses received this FY compared to 35 responses last year.</a:t>
            </a:r>
            <a:endParaRPr lang="en-US" dirty="0"/>
          </a:p>
          <a:p>
            <a:r>
              <a:rPr lang="en-US" dirty="0"/>
              <a:t> </a:t>
            </a:r>
          </a:p>
        </p:txBody>
      </p:sp>
      <p:sp>
        <p:nvSpPr>
          <p:cNvPr id="4" name="Title 1"/>
          <p:cNvSpPr txBox="1">
            <a:spLocks/>
          </p:cNvSpPr>
          <p:nvPr/>
        </p:nvSpPr>
        <p:spPr>
          <a:xfrm>
            <a:off x="298175" y="235225"/>
            <a:ext cx="6241774"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MRR Satisfaction results</a:t>
            </a:r>
            <a:endParaRPr lang="en-US" sz="3200" b="1" dirty="0"/>
          </a:p>
        </p:txBody>
      </p:sp>
    </p:spTree>
    <p:extLst>
      <p:ext uri="{BB962C8B-B14F-4D97-AF65-F5344CB8AC3E}">
        <p14:creationId xmlns:p14="http://schemas.microsoft.com/office/powerpoint/2010/main" val="23262514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6894" y="235225"/>
            <a:ext cx="543670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MRR Process Fy 18-19</a:t>
            </a:r>
            <a:endParaRPr lang="en-US" sz="3200" b="1" dirty="0"/>
          </a:p>
        </p:txBody>
      </p:sp>
      <p:sp>
        <p:nvSpPr>
          <p:cNvPr id="3" name="TextBox 2"/>
          <p:cNvSpPr txBox="1"/>
          <p:nvPr/>
        </p:nvSpPr>
        <p:spPr>
          <a:xfrm>
            <a:off x="457200" y="1600200"/>
            <a:ext cx="8382000" cy="4801314"/>
          </a:xfrm>
          <a:prstGeom prst="rect">
            <a:avLst/>
          </a:prstGeom>
          <a:noFill/>
        </p:spPr>
        <p:txBody>
          <a:bodyPr wrap="square" rtlCol="0">
            <a:spAutoFit/>
          </a:bodyPr>
          <a:lstStyle/>
          <a:p>
            <a:pPr marL="285750" indent="-285750">
              <a:buClr>
                <a:schemeClr val="accent3"/>
              </a:buClr>
              <a:buFont typeface="Arial" panose="020B0604020202020204" pitchFamily="34" charset="0"/>
              <a:buChar char="•"/>
            </a:pPr>
            <a:r>
              <a:rPr lang="en-US" sz="2400" b="1" dirty="0" smtClean="0">
                <a:solidFill>
                  <a:schemeClr val="accent1"/>
                </a:solidFill>
                <a:latin typeface="+mj-lt"/>
                <a:cs typeface="Arial" panose="020B0604020202020204" pitchFamily="34" charset="0"/>
              </a:rPr>
              <a:t>GOAL</a:t>
            </a:r>
          </a:p>
          <a:p>
            <a:pPr marL="285750" indent="-285750">
              <a:buClr>
                <a:schemeClr val="accent3"/>
              </a:buClr>
              <a:buFont typeface="Arial" panose="020B0604020202020204" pitchFamily="34" charset="0"/>
              <a:buChar char="•"/>
            </a:pPr>
            <a:endParaRPr lang="en-US" sz="2400" b="1" dirty="0" smtClean="0">
              <a:solidFill>
                <a:schemeClr val="accent1"/>
              </a:solidFill>
              <a:latin typeface="+mj-lt"/>
              <a:cs typeface="Arial" panose="020B0604020202020204" pitchFamily="34" charset="0"/>
            </a:endParaRPr>
          </a:p>
          <a:p>
            <a:pPr marL="742950" lvl="1" indent="-285750">
              <a:buClr>
                <a:schemeClr val="accent1"/>
              </a:buClr>
              <a:buSzPct val="110000"/>
              <a:buFont typeface="Arial" panose="020B0604020202020204" pitchFamily="34" charset="0"/>
              <a:buChar char="•"/>
            </a:pPr>
            <a:r>
              <a:rPr lang="en-US" sz="2400" dirty="0" smtClean="0">
                <a:solidFill>
                  <a:schemeClr val="tx2"/>
                </a:solidFill>
                <a:latin typeface="+mj-lt"/>
                <a:cs typeface="Arial" panose="020B0604020202020204" pitchFamily="34" charset="0"/>
              </a:rPr>
              <a:t>Collaborative approach (program self review)</a:t>
            </a:r>
          </a:p>
          <a:p>
            <a:pPr marL="742950" lvl="1" indent="-285750">
              <a:buClr>
                <a:schemeClr val="accent1"/>
              </a:buClr>
              <a:buSzPct val="110000"/>
              <a:buFont typeface="Arial" panose="020B0604020202020204" pitchFamily="34" charset="0"/>
              <a:buChar char="•"/>
            </a:pPr>
            <a:r>
              <a:rPr lang="en-US" sz="2400" dirty="0" smtClean="0">
                <a:solidFill>
                  <a:schemeClr val="tx2"/>
                </a:solidFill>
                <a:latin typeface="+mj-lt"/>
                <a:cs typeface="Arial" panose="020B0604020202020204" pitchFamily="34" charset="0"/>
              </a:rPr>
              <a:t>Increase knowledge of documentation standards</a:t>
            </a:r>
          </a:p>
          <a:p>
            <a:pPr marL="742950" lvl="1" indent="-285750">
              <a:buClr>
                <a:schemeClr val="accent1"/>
              </a:buClr>
              <a:buSzPct val="110000"/>
              <a:buFont typeface="Arial" panose="020B0604020202020204" pitchFamily="34" charset="0"/>
              <a:buChar char="•"/>
            </a:pPr>
            <a:r>
              <a:rPr lang="en-US" sz="2400" dirty="0">
                <a:solidFill>
                  <a:schemeClr val="tx2"/>
                </a:solidFill>
                <a:latin typeface="+mj-lt"/>
                <a:cs typeface="Arial" panose="020B0604020202020204" pitchFamily="34" charset="0"/>
              </a:rPr>
              <a:t>R</a:t>
            </a:r>
            <a:r>
              <a:rPr lang="en-US" sz="2400" dirty="0" smtClean="0">
                <a:solidFill>
                  <a:schemeClr val="tx2"/>
                </a:solidFill>
                <a:latin typeface="+mj-lt"/>
                <a:cs typeface="Arial" panose="020B0604020202020204" pitchFamily="34" charset="0"/>
              </a:rPr>
              <a:t>eview of all direct service staff</a:t>
            </a:r>
          </a:p>
          <a:p>
            <a:pPr marL="742950" lvl="1" indent="-285750">
              <a:buClr>
                <a:schemeClr val="accent1"/>
              </a:buClr>
              <a:buSzPct val="110000"/>
              <a:buFont typeface="Arial" panose="020B0604020202020204" pitchFamily="34" charset="0"/>
              <a:buChar char="•"/>
            </a:pPr>
            <a:r>
              <a:rPr lang="en-US" sz="2400" dirty="0" smtClean="0">
                <a:solidFill>
                  <a:schemeClr val="tx2"/>
                </a:solidFill>
                <a:latin typeface="+mj-lt"/>
                <a:cs typeface="Arial" panose="020B0604020202020204" pitchFamily="34" charset="0"/>
              </a:rPr>
              <a:t>MRR Feedback using Survey Monkey</a:t>
            </a:r>
          </a:p>
          <a:p>
            <a:pPr marL="742950" lvl="1" indent="-285750">
              <a:buClr>
                <a:schemeClr val="accent3"/>
              </a:buClr>
              <a:buFont typeface="Arial" panose="020B0604020202020204" pitchFamily="34" charset="0"/>
              <a:buChar char="•"/>
            </a:pPr>
            <a:endParaRPr lang="en-US" sz="2400" dirty="0" smtClean="0">
              <a:solidFill>
                <a:schemeClr val="accent1"/>
              </a:solidFill>
              <a:latin typeface="+mj-lt"/>
              <a:cs typeface="Arial" panose="020B0604020202020204" pitchFamily="34" charset="0"/>
            </a:endParaRPr>
          </a:p>
          <a:p>
            <a:pPr marL="285750" indent="-285750">
              <a:buClr>
                <a:schemeClr val="accent3"/>
              </a:buClr>
              <a:buFont typeface="Arial" panose="020B0604020202020204" pitchFamily="34" charset="0"/>
              <a:buChar char="•"/>
            </a:pPr>
            <a:r>
              <a:rPr lang="en-US" sz="2400" b="1" dirty="0" smtClean="0">
                <a:solidFill>
                  <a:schemeClr val="accent1"/>
                </a:solidFill>
                <a:latin typeface="+mj-lt"/>
                <a:cs typeface="Arial" panose="020B0604020202020204" pitchFamily="34" charset="0"/>
              </a:rPr>
              <a:t>FOCUS – MEDICAL NECESSITY</a:t>
            </a:r>
          </a:p>
          <a:p>
            <a:pPr marL="742950" lvl="1" indent="-285750">
              <a:buClr>
                <a:schemeClr val="accent1"/>
              </a:buClr>
              <a:buSzPct val="110000"/>
              <a:buFont typeface="Arial" panose="020B0604020202020204" pitchFamily="34" charset="0"/>
              <a:buChar char="•"/>
            </a:pPr>
            <a:r>
              <a:rPr lang="en-US" sz="2400" dirty="0" smtClean="0">
                <a:solidFill>
                  <a:schemeClr val="tx2"/>
                </a:solidFill>
                <a:latin typeface="+mj-lt"/>
                <a:cs typeface="Arial" panose="020B0604020202020204" pitchFamily="34" charset="0"/>
              </a:rPr>
              <a:t>Assessment</a:t>
            </a:r>
          </a:p>
          <a:p>
            <a:pPr marL="742950" lvl="1" indent="-285750">
              <a:buClr>
                <a:schemeClr val="accent1"/>
              </a:buClr>
              <a:buSzPct val="110000"/>
              <a:buFont typeface="Arial" panose="020B0604020202020204" pitchFamily="34" charset="0"/>
              <a:buChar char="•"/>
            </a:pPr>
            <a:r>
              <a:rPr lang="en-US" sz="2400" dirty="0" smtClean="0">
                <a:solidFill>
                  <a:schemeClr val="tx2"/>
                </a:solidFill>
                <a:latin typeface="+mj-lt"/>
                <a:cs typeface="Arial" panose="020B0604020202020204" pitchFamily="34" charset="0"/>
              </a:rPr>
              <a:t>Client Plan</a:t>
            </a:r>
          </a:p>
          <a:p>
            <a:pPr marL="742950" lvl="1" indent="-285750">
              <a:buClr>
                <a:schemeClr val="accent1"/>
              </a:buClr>
              <a:buSzPct val="110000"/>
              <a:buFont typeface="Arial" panose="020B0604020202020204" pitchFamily="34" charset="0"/>
              <a:buChar char="•"/>
            </a:pPr>
            <a:r>
              <a:rPr lang="en-US" sz="2400" dirty="0" smtClean="0">
                <a:solidFill>
                  <a:schemeClr val="tx2"/>
                </a:solidFill>
                <a:latin typeface="+mj-lt"/>
                <a:cs typeface="Arial" panose="020B0604020202020204" pitchFamily="34" charset="0"/>
              </a:rPr>
              <a:t>Progress notes</a:t>
            </a:r>
          </a:p>
          <a:p>
            <a:pPr marL="742950" lvl="1" indent="-285750">
              <a:buClr>
                <a:schemeClr val="accent1"/>
              </a:buClr>
              <a:buSzPct val="110000"/>
              <a:buFont typeface="Arial" panose="020B0604020202020204" pitchFamily="34" charset="0"/>
              <a:buChar char="•"/>
            </a:pPr>
            <a:r>
              <a:rPr lang="en-US" sz="2400" dirty="0" smtClean="0">
                <a:solidFill>
                  <a:schemeClr val="tx2"/>
                </a:solidFill>
                <a:latin typeface="+mj-lt"/>
                <a:cs typeface="Arial" panose="020B0604020202020204" pitchFamily="34" charset="0"/>
              </a:rPr>
              <a:t>Billing</a:t>
            </a:r>
          </a:p>
          <a:p>
            <a:pPr marL="742950" lvl="1" indent="-285750">
              <a:buFont typeface="Arial" panose="020B0604020202020204" pitchFamily="34" charset="0"/>
              <a:buChar char="•"/>
            </a:pPr>
            <a:endParaRPr lang="en-US" dirty="0">
              <a:solidFill>
                <a:srgbClr val="7030A0"/>
              </a:solidFill>
              <a:latin typeface="+mj-lt"/>
              <a:cs typeface="Arial" panose="020B0604020202020204" pitchFamily="34" charset="0"/>
            </a:endParaRPr>
          </a:p>
        </p:txBody>
      </p:sp>
    </p:spTree>
    <p:extLst>
      <p:ext uri="{BB962C8B-B14F-4D97-AF65-F5344CB8AC3E}">
        <p14:creationId xmlns:p14="http://schemas.microsoft.com/office/powerpoint/2010/main" val="12088921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648" y="1676400"/>
            <a:ext cx="8305800" cy="5170646"/>
          </a:xfrm>
          <a:prstGeom prst="rect">
            <a:avLst/>
          </a:prstGeom>
        </p:spPr>
        <p:txBody>
          <a:bodyPr wrap="square">
            <a:spAutoFit/>
          </a:bodyPr>
          <a:lstStyle/>
          <a:p>
            <a:pPr marL="742950" lvl="1" indent="-285750">
              <a:spcAft>
                <a:spcPts val="1200"/>
              </a:spcAft>
              <a:buClr>
                <a:schemeClr val="accent1"/>
              </a:buClr>
              <a:buSzPct val="110000"/>
              <a:buFont typeface="Arial" panose="020B0604020202020204" pitchFamily="34" charset="0"/>
              <a:buChar char="•"/>
            </a:pPr>
            <a:r>
              <a:rPr lang="en-US" sz="2400" dirty="0" smtClean="0">
                <a:solidFill>
                  <a:schemeClr val="tx2"/>
                </a:solidFill>
                <a:latin typeface="+mj-lt"/>
                <a:cs typeface="Arial" panose="020B0604020202020204" pitchFamily="34" charset="0"/>
              </a:rPr>
              <a:t>QM </a:t>
            </a:r>
            <a:r>
              <a:rPr lang="en-US" sz="2400" dirty="0">
                <a:solidFill>
                  <a:schemeClr val="tx2"/>
                </a:solidFill>
                <a:latin typeface="+mj-lt"/>
                <a:cs typeface="Arial" panose="020B0604020202020204" pitchFamily="34" charset="0"/>
              </a:rPr>
              <a:t>Specialist will contact PM with client names</a:t>
            </a:r>
          </a:p>
          <a:p>
            <a:pPr marL="742950" lvl="1" indent="-285750">
              <a:spcAft>
                <a:spcPts val="1200"/>
              </a:spcAft>
              <a:buClr>
                <a:schemeClr val="accent1"/>
              </a:buClr>
              <a:buSzPct val="110000"/>
              <a:buFont typeface="Arial" panose="020B0604020202020204" pitchFamily="34" charset="0"/>
              <a:buChar char="•"/>
            </a:pPr>
            <a:r>
              <a:rPr lang="en-US" sz="2400" dirty="0">
                <a:solidFill>
                  <a:schemeClr val="tx2"/>
                </a:solidFill>
                <a:latin typeface="+mj-lt"/>
                <a:cs typeface="Arial" panose="020B0604020202020204" pitchFamily="34" charset="0"/>
              </a:rPr>
              <a:t>Programs will </a:t>
            </a:r>
            <a:r>
              <a:rPr lang="en-US" sz="2400" dirty="0" smtClean="0">
                <a:solidFill>
                  <a:schemeClr val="tx2"/>
                </a:solidFill>
                <a:latin typeface="+mj-lt"/>
                <a:cs typeface="Arial" panose="020B0604020202020204" pitchFamily="34" charset="0"/>
              </a:rPr>
              <a:t>review 5 total charts only</a:t>
            </a:r>
          </a:p>
          <a:p>
            <a:pPr marL="742950" lvl="1" indent="-285750">
              <a:spcAft>
                <a:spcPts val="1200"/>
              </a:spcAft>
              <a:buClr>
                <a:schemeClr val="accent1"/>
              </a:buClr>
              <a:buSzPct val="110000"/>
              <a:buFont typeface="Arial" panose="020B0604020202020204" pitchFamily="34" charset="0"/>
              <a:buChar char="•"/>
            </a:pPr>
            <a:r>
              <a:rPr lang="en-US" sz="2400" dirty="0" smtClean="0">
                <a:solidFill>
                  <a:schemeClr val="tx2"/>
                </a:solidFill>
                <a:latin typeface="+mj-lt"/>
                <a:cs typeface="Arial" panose="020B0604020202020204" pitchFamily="34" charset="0"/>
              </a:rPr>
              <a:t>Complete review within two weeks (10 business days)</a:t>
            </a:r>
          </a:p>
          <a:p>
            <a:pPr marL="742950" lvl="1" indent="-285750">
              <a:spcAft>
                <a:spcPts val="1200"/>
              </a:spcAft>
              <a:buClr>
                <a:schemeClr val="accent1"/>
              </a:buClr>
              <a:buSzPct val="110000"/>
              <a:buFont typeface="Arial" panose="020B0604020202020204" pitchFamily="34" charset="0"/>
              <a:buChar char="•"/>
            </a:pPr>
            <a:r>
              <a:rPr lang="en-US" sz="2400" dirty="0" smtClean="0">
                <a:solidFill>
                  <a:schemeClr val="tx2"/>
                </a:solidFill>
                <a:latin typeface="+mj-lt"/>
                <a:cs typeface="Arial" panose="020B0604020202020204" pitchFamily="34" charset="0"/>
              </a:rPr>
              <a:t>Attestation </a:t>
            </a:r>
            <a:r>
              <a:rPr lang="en-US" sz="2400" dirty="0">
                <a:solidFill>
                  <a:schemeClr val="tx2"/>
                </a:solidFill>
                <a:latin typeface="+mj-lt"/>
                <a:cs typeface="Arial" panose="020B0604020202020204" pitchFamily="34" charset="0"/>
              </a:rPr>
              <a:t>by Legal Entity Executive </a:t>
            </a:r>
            <a:r>
              <a:rPr lang="en-US" sz="2400" dirty="0" smtClean="0">
                <a:solidFill>
                  <a:schemeClr val="tx2"/>
                </a:solidFill>
                <a:latin typeface="+mj-lt"/>
                <a:cs typeface="Arial" panose="020B0604020202020204" pitchFamily="34" charset="0"/>
              </a:rPr>
              <a:t>staff</a:t>
            </a:r>
          </a:p>
          <a:p>
            <a:pPr marL="742950" lvl="1" indent="-285750">
              <a:spcAft>
                <a:spcPts val="1200"/>
              </a:spcAft>
              <a:buClr>
                <a:schemeClr val="accent1"/>
              </a:buClr>
              <a:buSzPct val="110000"/>
              <a:buFont typeface="Arial" panose="020B0604020202020204" pitchFamily="34" charset="0"/>
              <a:buChar char="•"/>
            </a:pPr>
            <a:r>
              <a:rPr lang="en-US" sz="2400" dirty="0" smtClean="0">
                <a:solidFill>
                  <a:schemeClr val="tx2"/>
                </a:solidFill>
                <a:latin typeface="+mj-lt"/>
                <a:cs typeface="Arial" panose="020B0604020202020204" pitchFamily="34" charset="0"/>
              </a:rPr>
              <a:t>Return MRR Program Self Review</a:t>
            </a:r>
          </a:p>
          <a:p>
            <a:pPr marL="742950" lvl="1" indent="-285750">
              <a:spcAft>
                <a:spcPts val="1200"/>
              </a:spcAft>
              <a:buClr>
                <a:schemeClr val="accent1"/>
              </a:buClr>
              <a:buSzPct val="110000"/>
              <a:buFont typeface="Arial" panose="020B0604020202020204" pitchFamily="34" charset="0"/>
              <a:buChar char="•"/>
            </a:pPr>
            <a:r>
              <a:rPr lang="en-US" sz="2400" dirty="0" smtClean="0">
                <a:solidFill>
                  <a:schemeClr val="tx2"/>
                </a:solidFill>
                <a:latin typeface="+mj-lt"/>
                <a:cs typeface="Arial" panose="020B0604020202020204" pitchFamily="34" charset="0"/>
              </a:rPr>
              <a:t>QM Specialist conduct MRR and exit </a:t>
            </a:r>
            <a:r>
              <a:rPr lang="en-US" sz="2400" dirty="0">
                <a:solidFill>
                  <a:schemeClr val="tx2"/>
                </a:solidFill>
                <a:latin typeface="+mj-lt"/>
                <a:cs typeface="Arial" panose="020B0604020202020204" pitchFamily="34" charset="0"/>
              </a:rPr>
              <a:t>interview</a:t>
            </a:r>
          </a:p>
          <a:p>
            <a:pPr marL="742950" lvl="1" indent="-285750">
              <a:spcAft>
                <a:spcPts val="1200"/>
              </a:spcAft>
              <a:buClr>
                <a:schemeClr val="accent1"/>
              </a:buClr>
              <a:buSzPct val="110000"/>
              <a:buFont typeface="Arial" panose="020B0604020202020204" pitchFamily="34" charset="0"/>
              <a:buChar char="•"/>
            </a:pPr>
            <a:r>
              <a:rPr lang="en-US" sz="2400" dirty="0">
                <a:solidFill>
                  <a:schemeClr val="tx2"/>
                </a:solidFill>
                <a:latin typeface="+mj-lt"/>
                <a:cs typeface="Arial" panose="020B0604020202020204" pitchFamily="34" charset="0"/>
              </a:rPr>
              <a:t>F</a:t>
            </a:r>
            <a:r>
              <a:rPr lang="en-US" sz="2400" dirty="0" smtClean="0">
                <a:solidFill>
                  <a:schemeClr val="tx2"/>
                </a:solidFill>
                <a:latin typeface="+mj-lt"/>
                <a:cs typeface="Arial" panose="020B0604020202020204" pitchFamily="34" charset="0"/>
              </a:rPr>
              <a:t>inal MRR sent within 30 days</a:t>
            </a:r>
            <a:endParaRPr lang="en-US" sz="2400" dirty="0">
              <a:solidFill>
                <a:schemeClr val="tx2"/>
              </a:solidFill>
              <a:latin typeface="+mj-lt"/>
              <a:cs typeface="Arial" panose="020B0604020202020204" pitchFamily="34" charset="0"/>
            </a:endParaRPr>
          </a:p>
          <a:p>
            <a:pPr marL="742950" lvl="1" indent="-285750">
              <a:spcAft>
                <a:spcPts val="1200"/>
              </a:spcAft>
              <a:buClr>
                <a:schemeClr val="accent1"/>
              </a:buClr>
              <a:buSzPct val="110000"/>
              <a:buFont typeface="Arial" panose="020B0604020202020204" pitchFamily="34" charset="0"/>
              <a:buChar char="•"/>
            </a:pPr>
            <a:r>
              <a:rPr lang="en-US" sz="2400" dirty="0" smtClean="0">
                <a:solidFill>
                  <a:schemeClr val="tx2"/>
                </a:solidFill>
                <a:latin typeface="+mj-lt"/>
                <a:cs typeface="Arial" panose="020B0604020202020204" pitchFamily="34" charset="0"/>
              </a:rPr>
              <a:t>Quality Improvement Plan (QIP) due within 14 days</a:t>
            </a:r>
            <a:endParaRPr lang="en-US" sz="2400" dirty="0">
              <a:solidFill>
                <a:schemeClr val="tx2"/>
              </a:solidFill>
              <a:latin typeface="+mj-lt"/>
              <a:cs typeface="Arial" panose="020B0604020202020204" pitchFamily="34" charset="0"/>
            </a:endParaRPr>
          </a:p>
          <a:p>
            <a:pPr marL="742950" lvl="1" indent="-285750">
              <a:spcAft>
                <a:spcPts val="1200"/>
              </a:spcAft>
              <a:buClr>
                <a:schemeClr val="accent1"/>
              </a:buClr>
              <a:buSzPct val="110000"/>
              <a:buFont typeface="Arial" panose="020B0604020202020204" pitchFamily="34" charset="0"/>
              <a:buChar char="•"/>
            </a:pPr>
            <a:r>
              <a:rPr lang="en-US" sz="2400" dirty="0">
                <a:solidFill>
                  <a:schemeClr val="tx2"/>
                </a:solidFill>
                <a:latin typeface="+mj-lt"/>
                <a:cs typeface="Arial" panose="020B0604020202020204" pitchFamily="34" charset="0"/>
              </a:rPr>
              <a:t>Follow up and ongoing monitoring</a:t>
            </a:r>
          </a:p>
          <a:p>
            <a:pPr lvl="1">
              <a:spcAft>
                <a:spcPts val="1200"/>
              </a:spcAft>
              <a:buClr>
                <a:srgbClr val="C00000"/>
              </a:buClr>
            </a:pPr>
            <a:endParaRPr lang="en-US" sz="2400" dirty="0">
              <a:solidFill>
                <a:schemeClr val="accent1"/>
              </a:solidFill>
              <a:latin typeface="+mj-lt"/>
              <a:cs typeface="Arial" panose="020B0604020202020204" pitchFamily="34" charset="0"/>
            </a:endParaRPr>
          </a:p>
        </p:txBody>
      </p:sp>
      <p:sp>
        <p:nvSpPr>
          <p:cNvPr id="3" name="Title 1"/>
          <p:cNvSpPr txBox="1">
            <a:spLocks/>
          </p:cNvSpPr>
          <p:nvPr/>
        </p:nvSpPr>
        <p:spPr>
          <a:xfrm>
            <a:off x="924332" y="235225"/>
            <a:ext cx="5585790"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MRR Process Fy 18-19</a:t>
            </a:r>
            <a:endParaRPr lang="en-US" sz="3200" b="1" dirty="0"/>
          </a:p>
        </p:txBody>
      </p:sp>
    </p:spTree>
    <p:extLst>
      <p:ext uri="{BB962C8B-B14F-4D97-AF65-F5344CB8AC3E}">
        <p14:creationId xmlns:p14="http://schemas.microsoft.com/office/powerpoint/2010/main" val="11895341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1762" y="1434574"/>
            <a:ext cx="8244551" cy="4401205"/>
          </a:xfrm>
          <a:prstGeom prst="rect">
            <a:avLst/>
          </a:prstGeom>
        </p:spPr>
        <p:txBody>
          <a:bodyPr wrap="square">
            <a:spAutoFit/>
          </a:bodyPr>
          <a:lstStyle/>
          <a:p>
            <a:pPr marL="342900" indent="-342900">
              <a:buClr>
                <a:schemeClr val="accent1"/>
              </a:buClr>
              <a:buSzPct val="110000"/>
              <a:buFont typeface="Arial" panose="020B0604020202020204" pitchFamily="34" charset="0"/>
              <a:buChar char="•"/>
            </a:pPr>
            <a:r>
              <a:rPr lang="en-US" sz="2000" b="1" dirty="0" smtClean="0">
                <a:solidFill>
                  <a:schemeClr val="accent1"/>
                </a:solidFill>
                <a:latin typeface="+mj-lt"/>
                <a:cs typeface="Arial" panose="020B0604020202020204" pitchFamily="34" charset="0"/>
              </a:rPr>
              <a:t>AFTER THE REVIEW</a:t>
            </a:r>
          </a:p>
          <a:p>
            <a:pPr marL="800100" lvl="1" indent="-342900">
              <a:buClr>
                <a:schemeClr val="accent3"/>
              </a:buClr>
              <a:buFont typeface="Arial" panose="020B0604020202020204" pitchFamily="34" charset="0"/>
              <a:buChar char="•"/>
            </a:pPr>
            <a:r>
              <a:rPr lang="en-US" sz="2000" dirty="0" smtClean="0">
                <a:solidFill>
                  <a:schemeClr val="tx2"/>
                </a:solidFill>
                <a:latin typeface="+mj-lt"/>
                <a:cs typeface="Arial" panose="020B0604020202020204" pitchFamily="34" charset="0"/>
              </a:rPr>
              <a:t>Exit Interview</a:t>
            </a:r>
          </a:p>
          <a:p>
            <a:pPr marL="800100" lvl="1" indent="-342900">
              <a:buClr>
                <a:schemeClr val="accent3"/>
              </a:buClr>
              <a:buFont typeface="Arial" panose="020B0604020202020204" pitchFamily="34" charset="0"/>
              <a:buChar char="•"/>
            </a:pPr>
            <a:r>
              <a:rPr lang="en-US" sz="2000" dirty="0" smtClean="0">
                <a:solidFill>
                  <a:schemeClr val="tx2"/>
                </a:solidFill>
                <a:latin typeface="+mj-lt"/>
                <a:cs typeface="Arial" panose="020B0604020202020204" pitchFamily="34" charset="0"/>
              </a:rPr>
              <a:t>Ask Questions – there should be no surprises</a:t>
            </a:r>
          </a:p>
          <a:p>
            <a:pPr marL="800100" lvl="1" indent="-342900">
              <a:buClr>
                <a:schemeClr val="accent3"/>
              </a:buClr>
              <a:buFont typeface="Arial" panose="020B0604020202020204" pitchFamily="34" charset="0"/>
              <a:buChar char="•"/>
            </a:pPr>
            <a:r>
              <a:rPr lang="en-US" sz="2000" dirty="0" smtClean="0">
                <a:solidFill>
                  <a:schemeClr val="tx2"/>
                </a:solidFill>
                <a:latin typeface="+mj-lt"/>
                <a:cs typeface="Arial" panose="020B0604020202020204" pitchFamily="34" charset="0"/>
              </a:rPr>
              <a:t>Feedback Survey to QM</a:t>
            </a:r>
          </a:p>
          <a:p>
            <a:pPr marL="800100" lvl="1" indent="-342900">
              <a:buClr>
                <a:schemeClr val="accent3"/>
              </a:buClr>
              <a:buFont typeface="Arial" panose="020B0604020202020204" pitchFamily="34" charset="0"/>
              <a:buChar char="•"/>
            </a:pPr>
            <a:endParaRPr lang="en-US" sz="2000" dirty="0" smtClean="0">
              <a:solidFill>
                <a:schemeClr val="accent1"/>
              </a:solidFill>
              <a:latin typeface="+mj-lt"/>
              <a:cs typeface="Arial" panose="020B0604020202020204" pitchFamily="34" charset="0"/>
            </a:endParaRPr>
          </a:p>
          <a:p>
            <a:pPr marL="342900" indent="-342900">
              <a:buClr>
                <a:schemeClr val="accent1"/>
              </a:buClr>
              <a:buSzPct val="110000"/>
              <a:buFont typeface="Arial" panose="020B0604020202020204" pitchFamily="34" charset="0"/>
              <a:buChar char="•"/>
            </a:pPr>
            <a:r>
              <a:rPr lang="en-US" sz="2000" b="1" dirty="0" smtClean="0">
                <a:solidFill>
                  <a:schemeClr val="accent1"/>
                </a:solidFill>
                <a:latin typeface="+mj-lt"/>
                <a:cs typeface="Arial" panose="020B0604020202020204" pitchFamily="34" charset="0"/>
              </a:rPr>
              <a:t>ISSUE </a:t>
            </a:r>
            <a:r>
              <a:rPr lang="en-US" sz="2000" b="1" dirty="0">
                <a:solidFill>
                  <a:schemeClr val="accent1"/>
                </a:solidFill>
                <a:latin typeface="+mj-lt"/>
                <a:cs typeface="Arial" panose="020B0604020202020204" pitchFamily="34" charset="0"/>
              </a:rPr>
              <a:t>RESOLUTION </a:t>
            </a:r>
            <a:r>
              <a:rPr lang="en-US" sz="2000" dirty="0">
                <a:solidFill>
                  <a:schemeClr val="accent1"/>
                </a:solidFill>
                <a:latin typeface="+mj-lt"/>
                <a:cs typeface="Arial" panose="020B0604020202020204" pitchFamily="34" charset="0"/>
              </a:rPr>
              <a:t>– Compliance Items</a:t>
            </a:r>
          </a:p>
          <a:p>
            <a:pPr marL="800100" lvl="1" indent="-342900">
              <a:buClr>
                <a:schemeClr val="accent3"/>
              </a:buClr>
              <a:buFont typeface="Arial" panose="020B0604020202020204" pitchFamily="34" charset="0"/>
              <a:buChar char="•"/>
            </a:pPr>
            <a:r>
              <a:rPr lang="en-US" sz="2000" dirty="0" smtClean="0">
                <a:solidFill>
                  <a:schemeClr val="tx2"/>
                </a:solidFill>
                <a:latin typeface="+mj-lt"/>
                <a:cs typeface="Arial" panose="020B0604020202020204" pitchFamily="34" charset="0"/>
              </a:rPr>
              <a:t>QM </a:t>
            </a:r>
            <a:r>
              <a:rPr lang="en-US" sz="2000" dirty="0">
                <a:solidFill>
                  <a:schemeClr val="tx2"/>
                </a:solidFill>
                <a:latin typeface="+mj-lt"/>
                <a:cs typeface="Arial" panose="020B0604020202020204" pitchFamily="34" charset="0"/>
              </a:rPr>
              <a:t>Specialist</a:t>
            </a:r>
          </a:p>
          <a:p>
            <a:pPr marL="1257300" lvl="2" indent="-342900">
              <a:buClr>
                <a:schemeClr val="accent3"/>
              </a:buClr>
              <a:buFont typeface="Arial" panose="020B0604020202020204" pitchFamily="34" charset="0"/>
              <a:buChar char="•"/>
            </a:pPr>
            <a:r>
              <a:rPr lang="en-US" sz="2000" dirty="0" smtClean="0">
                <a:solidFill>
                  <a:schemeClr val="tx2"/>
                </a:solidFill>
                <a:latin typeface="+mj-lt"/>
                <a:cs typeface="Arial" panose="020B0604020202020204" pitchFamily="34" charset="0"/>
              </a:rPr>
              <a:t>QM </a:t>
            </a:r>
            <a:r>
              <a:rPr lang="en-US" sz="2000" dirty="0">
                <a:solidFill>
                  <a:schemeClr val="tx2"/>
                </a:solidFill>
                <a:latin typeface="+mj-lt"/>
                <a:cs typeface="Arial" panose="020B0604020202020204" pitchFamily="34" charset="0"/>
              </a:rPr>
              <a:t>Supervisor</a:t>
            </a:r>
          </a:p>
          <a:p>
            <a:pPr marL="1714500" lvl="3" indent="-342900">
              <a:buClr>
                <a:schemeClr val="accent3"/>
              </a:buClr>
              <a:buFont typeface="Arial" panose="020B0604020202020204" pitchFamily="34" charset="0"/>
              <a:buChar char="•"/>
            </a:pPr>
            <a:r>
              <a:rPr lang="en-US" sz="2000" dirty="0" smtClean="0">
                <a:solidFill>
                  <a:schemeClr val="tx2"/>
                </a:solidFill>
                <a:latin typeface="+mj-lt"/>
                <a:cs typeface="Arial" panose="020B0604020202020204" pitchFamily="34" charset="0"/>
              </a:rPr>
              <a:t>QM </a:t>
            </a:r>
            <a:r>
              <a:rPr lang="en-US" sz="2000" dirty="0">
                <a:solidFill>
                  <a:schemeClr val="tx2"/>
                </a:solidFill>
                <a:latin typeface="+mj-lt"/>
                <a:cs typeface="Arial" panose="020B0604020202020204" pitchFamily="34" charset="0"/>
              </a:rPr>
              <a:t>Program </a:t>
            </a:r>
            <a:r>
              <a:rPr lang="en-US" sz="2000" dirty="0" smtClean="0">
                <a:solidFill>
                  <a:schemeClr val="tx2"/>
                </a:solidFill>
                <a:latin typeface="+mj-lt"/>
                <a:cs typeface="Arial" panose="020B0604020202020204" pitchFamily="34" charset="0"/>
              </a:rPr>
              <a:t>Manager</a:t>
            </a:r>
          </a:p>
          <a:p>
            <a:pPr marL="1714500" lvl="3" indent="-342900">
              <a:buClr>
                <a:schemeClr val="accent3"/>
              </a:buClr>
              <a:buFont typeface="Arial" panose="020B0604020202020204" pitchFamily="34" charset="0"/>
              <a:buChar char="•"/>
            </a:pPr>
            <a:endParaRPr lang="en-US" sz="2000" dirty="0" smtClean="0">
              <a:solidFill>
                <a:schemeClr val="accent1"/>
              </a:solidFill>
              <a:latin typeface="+mj-lt"/>
              <a:cs typeface="Arial" panose="020B0604020202020204" pitchFamily="34" charset="0"/>
            </a:endParaRPr>
          </a:p>
          <a:p>
            <a:pPr marL="342900" indent="-342900">
              <a:buClr>
                <a:schemeClr val="accent1"/>
              </a:buClr>
              <a:buSzPct val="110000"/>
              <a:buFont typeface="Arial" panose="020B0604020202020204" pitchFamily="34" charset="0"/>
              <a:buChar char="•"/>
            </a:pPr>
            <a:r>
              <a:rPr lang="en-US" sz="2000" b="1" dirty="0">
                <a:solidFill>
                  <a:schemeClr val="accent1"/>
                </a:solidFill>
                <a:latin typeface="+mj-lt"/>
                <a:cs typeface="Arial" panose="020B0604020202020204" pitchFamily="34" charset="0"/>
              </a:rPr>
              <a:t>APPEAL</a:t>
            </a:r>
            <a:r>
              <a:rPr lang="en-US" sz="2000" dirty="0">
                <a:solidFill>
                  <a:schemeClr val="accent1"/>
                </a:solidFill>
                <a:latin typeface="+mj-lt"/>
                <a:cs typeface="Arial" panose="020B0604020202020204" pitchFamily="34" charset="0"/>
              </a:rPr>
              <a:t> – Must include request letter and evidence</a:t>
            </a:r>
          </a:p>
          <a:p>
            <a:pPr marL="800100" lvl="1" indent="-342900">
              <a:buClr>
                <a:schemeClr val="accent3"/>
              </a:buClr>
              <a:buFont typeface="Arial" panose="020B0604020202020204" pitchFamily="34" charset="0"/>
              <a:buChar char="•"/>
            </a:pPr>
            <a:r>
              <a:rPr lang="en-US" sz="2000" dirty="0">
                <a:solidFill>
                  <a:schemeClr val="tx2"/>
                </a:solidFill>
                <a:latin typeface="+mj-lt"/>
                <a:cs typeface="Arial" panose="020B0604020202020204" pitchFamily="34" charset="0"/>
              </a:rPr>
              <a:t>Only </a:t>
            </a:r>
            <a:r>
              <a:rPr lang="en-US" sz="2000" u="sng" dirty="0">
                <a:solidFill>
                  <a:schemeClr val="tx2"/>
                </a:solidFill>
                <a:latin typeface="+mj-lt"/>
                <a:cs typeface="Arial" panose="020B0604020202020204" pitchFamily="34" charset="0"/>
              </a:rPr>
              <a:t>r</a:t>
            </a:r>
            <a:r>
              <a:rPr lang="en-US" sz="2000" u="sng" dirty="0" smtClean="0">
                <a:solidFill>
                  <a:schemeClr val="tx2"/>
                </a:solidFill>
                <a:latin typeface="+mj-lt"/>
                <a:cs typeface="Arial" panose="020B0604020202020204" pitchFamily="34" charset="0"/>
              </a:rPr>
              <a:t>ecoupments/disallowances</a:t>
            </a:r>
            <a:r>
              <a:rPr lang="en-US" sz="2000" dirty="0" smtClean="0">
                <a:solidFill>
                  <a:schemeClr val="tx2"/>
                </a:solidFill>
                <a:latin typeface="+mj-lt"/>
                <a:cs typeface="Arial" panose="020B0604020202020204" pitchFamily="34" charset="0"/>
              </a:rPr>
              <a:t> </a:t>
            </a:r>
            <a:r>
              <a:rPr lang="en-US" sz="2000" dirty="0">
                <a:solidFill>
                  <a:schemeClr val="tx2"/>
                </a:solidFill>
                <a:latin typeface="+mj-lt"/>
                <a:cs typeface="Arial" panose="020B0604020202020204" pitchFamily="34" charset="0"/>
              </a:rPr>
              <a:t>are subject to appeal</a:t>
            </a:r>
          </a:p>
          <a:p>
            <a:pPr marL="1257300" lvl="2" indent="-342900">
              <a:buClr>
                <a:schemeClr val="accent3"/>
              </a:buClr>
              <a:buFont typeface="Arial" panose="020B0604020202020204" pitchFamily="34" charset="0"/>
              <a:buChar char="•"/>
            </a:pPr>
            <a:r>
              <a:rPr lang="en-US" sz="2000" dirty="0">
                <a:solidFill>
                  <a:schemeClr val="tx2"/>
                </a:solidFill>
                <a:latin typeface="+mj-lt"/>
                <a:cs typeface="Arial" panose="020B0604020202020204" pitchFamily="34" charset="0"/>
              </a:rPr>
              <a:t>Level One – QI Program Manager</a:t>
            </a:r>
          </a:p>
          <a:p>
            <a:pPr marL="1257300" lvl="2" indent="-342900">
              <a:buClr>
                <a:schemeClr val="accent3"/>
              </a:buClr>
              <a:buFont typeface="Arial" panose="020B0604020202020204" pitchFamily="34" charset="0"/>
              <a:buChar char="•"/>
            </a:pPr>
            <a:r>
              <a:rPr lang="en-US" sz="2000" dirty="0">
                <a:solidFill>
                  <a:schemeClr val="tx2"/>
                </a:solidFill>
                <a:latin typeface="+mj-lt"/>
                <a:cs typeface="Arial" panose="020B0604020202020204" pitchFamily="34" charset="0"/>
              </a:rPr>
              <a:t>Level Two – QI </a:t>
            </a:r>
            <a:r>
              <a:rPr lang="en-US" sz="2000" dirty="0" smtClean="0">
                <a:solidFill>
                  <a:schemeClr val="tx2"/>
                </a:solidFill>
                <a:latin typeface="+mj-lt"/>
                <a:cs typeface="Arial" panose="020B0604020202020204" pitchFamily="34" charset="0"/>
              </a:rPr>
              <a:t>Chief</a:t>
            </a:r>
            <a:endParaRPr lang="en-US" sz="2000" dirty="0">
              <a:solidFill>
                <a:schemeClr val="tx2"/>
              </a:solidFill>
              <a:latin typeface="+mj-lt"/>
              <a:cs typeface="Arial" panose="020B0604020202020204" pitchFamily="34" charset="0"/>
            </a:endParaRPr>
          </a:p>
        </p:txBody>
      </p:sp>
      <p:sp>
        <p:nvSpPr>
          <p:cNvPr id="3" name="Title 1"/>
          <p:cNvSpPr txBox="1">
            <a:spLocks/>
          </p:cNvSpPr>
          <p:nvPr/>
        </p:nvSpPr>
        <p:spPr>
          <a:xfrm>
            <a:off x="661855" y="319895"/>
            <a:ext cx="5585790"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MRR Process Fy </a:t>
            </a:r>
            <a:r>
              <a:rPr lang="en-US" sz="3200" b="1" dirty="0" smtClean="0"/>
              <a:t>18-19</a:t>
            </a:r>
            <a:endParaRPr lang="en-US" sz="3200" b="1" dirty="0"/>
          </a:p>
        </p:txBody>
      </p:sp>
    </p:spTree>
    <p:extLst>
      <p:ext uri="{BB962C8B-B14F-4D97-AF65-F5344CB8AC3E}">
        <p14:creationId xmlns:p14="http://schemas.microsoft.com/office/powerpoint/2010/main" val="10881870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5448" y="1554866"/>
            <a:ext cx="8213103" cy="4893647"/>
          </a:xfrm>
          <a:prstGeom prst="rect">
            <a:avLst/>
          </a:prstGeom>
        </p:spPr>
        <p:txBody>
          <a:bodyPr wrap="square">
            <a:spAutoFit/>
          </a:bodyPr>
          <a:lstStyle/>
          <a:p>
            <a:pPr marL="457200" indent="-457200">
              <a:buClr>
                <a:schemeClr val="accent1"/>
              </a:buClr>
              <a:buSzPct val="110000"/>
              <a:buFont typeface="Arial" panose="020B0604020202020204" pitchFamily="34" charset="0"/>
              <a:buChar char="•"/>
            </a:pPr>
            <a:r>
              <a:rPr lang="en-US" sz="2600" dirty="0" smtClean="0">
                <a:solidFill>
                  <a:schemeClr val="tx2"/>
                </a:solidFill>
                <a:latin typeface="+mj-lt"/>
                <a:cs typeface="Arial" panose="020B0604020202020204" pitchFamily="34" charset="0"/>
              </a:rPr>
              <a:t>Required if overall compliance &lt; 90% or disallowance rate greater than 5%</a:t>
            </a:r>
          </a:p>
          <a:p>
            <a:pPr marL="457200" indent="-457200">
              <a:buClr>
                <a:schemeClr val="accent1"/>
              </a:buClr>
              <a:buSzPct val="110000"/>
              <a:buFont typeface="Arial" panose="020B0604020202020204" pitchFamily="34" charset="0"/>
              <a:buChar char="•"/>
            </a:pPr>
            <a:endParaRPr lang="en-US" sz="2600" dirty="0">
              <a:solidFill>
                <a:schemeClr val="tx2"/>
              </a:solidFill>
              <a:latin typeface="+mj-lt"/>
              <a:cs typeface="Arial" panose="020B0604020202020204" pitchFamily="34" charset="0"/>
            </a:endParaRPr>
          </a:p>
          <a:p>
            <a:pPr marL="457200" indent="-457200">
              <a:buClr>
                <a:schemeClr val="accent1"/>
              </a:buClr>
              <a:buSzPct val="110000"/>
              <a:buFont typeface="Arial" panose="020B0604020202020204" pitchFamily="34" charset="0"/>
              <a:buChar char="•"/>
            </a:pPr>
            <a:r>
              <a:rPr lang="en-US" sz="2600" dirty="0" smtClean="0">
                <a:solidFill>
                  <a:schemeClr val="tx2"/>
                </a:solidFill>
                <a:latin typeface="+mj-lt"/>
                <a:cs typeface="Arial" panose="020B0604020202020204" pitchFamily="34" charset="0"/>
              </a:rPr>
              <a:t>QM has discretion to ask for a QIP for specific issues</a:t>
            </a:r>
            <a:endParaRPr lang="en-US" sz="2600" dirty="0">
              <a:solidFill>
                <a:schemeClr val="tx2"/>
              </a:solidFill>
              <a:latin typeface="+mj-lt"/>
              <a:cs typeface="Arial" panose="020B0604020202020204" pitchFamily="34" charset="0"/>
            </a:endParaRPr>
          </a:p>
          <a:p>
            <a:pPr marL="457200" indent="-457200">
              <a:buClr>
                <a:schemeClr val="accent1"/>
              </a:buClr>
              <a:buSzPct val="110000"/>
              <a:buFont typeface="Arial" panose="020B0604020202020204" pitchFamily="34" charset="0"/>
              <a:buChar char="•"/>
            </a:pPr>
            <a:endParaRPr lang="en-US" sz="2600" dirty="0" smtClean="0">
              <a:solidFill>
                <a:schemeClr val="tx2"/>
              </a:solidFill>
              <a:latin typeface="+mj-lt"/>
              <a:cs typeface="Arial" panose="020B0604020202020204" pitchFamily="34" charset="0"/>
            </a:endParaRPr>
          </a:p>
          <a:p>
            <a:pPr marL="457200" indent="-457200">
              <a:buClr>
                <a:schemeClr val="accent1"/>
              </a:buClr>
              <a:buSzPct val="110000"/>
              <a:buFont typeface="Arial" panose="020B0604020202020204" pitchFamily="34" charset="0"/>
              <a:buChar char="•"/>
            </a:pPr>
            <a:r>
              <a:rPr lang="en-US" sz="2600" dirty="0" smtClean="0">
                <a:solidFill>
                  <a:schemeClr val="tx2"/>
                </a:solidFill>
                <a:latin typeface="+mj-lt"/>
                <a:cs typeface="Arial" panose="020B0604020202020204" pitchFamily="34" charset="0"/>
              </a:rPr>
              <a:t>14 </a:t>
            </a:r>
            <a:r>
              <a:rPr lang="en-US" sz="2600" dirty="0">
                <a:solidFill>
                  <a:schemeClr val="tx2"/>
                </a:solidFill>
                <a:latin typeface="+mj-lt"/>
                <a:cs typeface="Arial" panose="020B0604020202020204" pitchFamily="34" charset="0"/>
              </a:rPr>
              <a:t>days to </a:t>
            </a:r>
            <a:r>
              <a:rPr lang="en-US" sz="2600" dirty="0" smtClean="0">
                <a:solidFill>
                  <a:schemeClr val="tx2"/>
                </a:solidFill>
                <a:latin typeface="+mj-lt"/>
                <a:cs typeface="Arial" panose="020B0604020202020204" pitchFamily="34" charset="0"/>
              </a:rPr>
              <a:t>return the QIP</a:t>
            </a:r>
          </a:p>
          <a:p>
            <a:pPr marL="457200" indent="-457200">
              <a:buClr>
                <a:schemeClr val="accent1"/>
              </a:buClr>
              <a:buSzPct val="110000"/>
              <a:buFont typeface="Arial" panose="020B0604020202020204" pitchFamily="34" charset="0"/>
              <a:buChar char="•"/>
            </a:pPr>
            <a:endParaRPr lang="en-US" sz="2600" dirty="0">
              <a:solidFill>
                <a:schemeClr val="tx2"/>
              </a:solidFill>
              <a:latin typeface="+mj-lt"/>
              <a:cs typeface="Arial" panose="020B0604020202020204" pitchFamily="34" charset="0"/>
            </a:endParaRPr>
          </a:p>
          <a:p>
            <a:pPr marL="457200" indent="-457200">
              <a:buClr>
                <a:schemeClr val="accent1"/>
              </a:buClr>
              <a:buSzPct val="110000"/>
              <a:buFont typeface="Arial" panose="020B0604020202020204" pitchFamily="34" charset="0"/>
              <a:buChar char="•"/>
            </a:pPr>
            <a:r>
              <a:rPr lang="en-US" sz="2600" dirty="0" smtClean="0">
                <a:solidFill>
                  <a:schemeClr val="tx2"/>
                </a:solidFill>
                <a:latin typeface="+mj-lt"/>
                <a:cs typeface="Arial" panose="020B0604020202020204" pitchFamily="34" charset="0"/>
              </a:rPr>
              <a:t>Respond specifically to deficiencies</a:t>
            </a:r>
          </a:p>
          <a:p>
            <a:pPr marL="457200" indent="-457200">
              <a:buClr>
                <a:schemeClr val="accent1"/>
              </a:buClr>
              <a:buSzPct val="110000"/>
              <a:buFont typeface="Arial" panose="020B0604020202020204" pitchFamily="34" charset="0"/>
              <a:buChar char="•"/>
            </a:pPr>
            <a:endParaRPr lang="en-US" sz="2600" dirty="0" smtClean="0">
              <a:solidFill>
                <a:schemeClr val="tx2"/>
              </a:solidFill>
              <a:latin typeface="+mj-lt"/>
              <a:cs typeface="Arial" panose="020B0604020202020204" pitchFamily="34" charset="0"/>
            </a:endParaRPr>
          </a:p>
          <a:p>
            <a:pPr marL="457200" indent="-457200">
              <a:buClr>
                <a:schemeClr val="accent1"/>
              </a:buClr>
              <a:buSzPct val="110000"/>
              <a:buFont typeface="Arial" panose="020B0604020202020204" pitchFamily="34" charset="0"/>
              <a:buChar char="•"/>
            </a:pPr>
            <a:r>
              <a:rPr lang="en-US" sz="2600" dirty="0">
                <a:solidFill>
                  <a:schemeClr val="tx2"/>
                </a:solidFill>
                <a:latin typeface="+mj-lt"/>
                <a:cs typeface="Arial" panose="020B0604020202020204" pitchFamily="34" charset="0"/>
              </a:rPr>
              <a:t>Submit evidence </a:t>
            </a:r>
            <a:r>
              <a:rPr lang="en-US" sz="2600" dirty="0" smtClean="0">
                <a:solidFill>
                  <a:schemeClr val="tx2"/>
                </a:solidFill>
                <a:latin typeface="+mj-lt"/>
                <a:cs typeface="Arial" panose="020B0604020202020204" pitchFamily="34" charset="0"/>
              </a:rPr>
              <a:t>(Monitoring plan, training, etc.)</a:t>
            </a:r>
            <a:endParaRPr lang="en-US" sz="2600" dirty="0">
              <a:solidFill>
                <a:schemeClr val="tx2"/>
              </a:solidFill>
              <a:latin typeface="+mj-lt"/>
              <a:cs typeface="Arial" panose="020B0604020202020204" pitchFamily="34" charset="0"/>
            </a:endParaRPr>
          </a:p>
          <a:p>
            <a:pPr>
              <a:buClr>
                <a:schemeClr val="accent1"/>
              </a:buClr>
              <a:buSzPct val="110000"/>
            </a:pPr>
            <a:endParaRPr lang="en-US" sz="2600" dirty="0">
              <a:solidFill>
                <a:schemeClr val="tx2"/>
              </a:solidFill>
              <a:latin typeface="+mj-lt"/>
              <a:cs typeface="Arial" panose="020B0604020202020204" pitchFamily="34" charset="0"/>
            </a:endParaRPr>
          </a:p>
        </p:txBody>
      </p:sp>
      <p:sp>
        <p:nvSpPr>
          <p:cNvPr id="3" name="Title 1"/>
          <p:cNvSpPr txBox="1">
            <a:spLocks/>
          </p:cNvSpPr>
          <p:nvPr/>
        </p:nvSpPr>
        <p:spPr>
          <a:xfrm>
            <a:off x="298173" y="115957"/>
            <a:ext cx="6500191" cy="907775"/>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000" b="1" dirty="0" smtClean="0"/>
              <a:t>Quality improvement plan</a:t>
            </a:r>
          </a:p>
          <a:p>
            <a:r>
              <a:rPr lang="en-US" sz="3000" b="1" dirty="0" smtClean="0"/>
              <a:t>(qiP)</a:t>
            </a:r>
            <a:endParaRPr lang="en-US" sz="3000" b="1" dirty="0"/>
          </a:p>
        </p:txBody>
      </p:sp>
    </p:spTree>
    <p:extLst>
      <p:ext uri="{BB962C8B-B14F-4D97-AF65-F5344CB8AC3E}">
        <p14:creationId xmlns:p14="http://schemas.microsoft.com/office/powerpoint/2010/main" val="18728331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486310"/>
            <a:ext cx="8534400" cy="4893647"/>
          </a:xfrm>
          <a:prstGeom prst="rect">
            <a:avLst/>
          </a:prstGeom>
        </p:spPr>
        <p:txBody>
          <a:bodyPr wrap="square">
            <a:spAutoFit/>
          </a:bodyPr>
          <a:lstStyle/>
          <a:p>
            <a:pPr marL="457200" indent="-457200">
              <a:buClr>
                <a:schemeClr val="accent1"/>
              </a:buClr>
              <a:buSzPct val="110000"/>
              <a:buFont typeface="Arial" panose="020B0604020202020204" pitchFamily="34" charset="0"/>
              <a:buChar char="•"/>
            </a:pPr>
            <a:r>
              <a:rPr lang="en-US" sz="2600" dirty="0" smtClean="0">
                <a:solidFill>
                  <a:schemeClr val="tx2"/>
                </a:solidFill>
                <a:latin typeface="+mj-lt"/>
                <a:cs typeface="Arial" panose="020B0604020202020204" pitchFamily="34" charset="0"/>
              </a:rPr>
              <a:t>Submit </a:t>
            </a:r>
            <a:r>
              <a:rPr lang="en-US" sz="2600" dirty="0">
                <a:solidFill>
                  <a:schemeClr val="tx2"/>
                </a:solidFill>
                <a:latin typeface="+mj-lt"/>
                <a:cs typeface="Arial" panose="020B0604020202020204" pitchFamily="34" charset="0"/>
              </a:rPr>
              <a:t>billing documentation to verify completed </a:t>
            </a:r>
            <a:r>
              <a:rPr lang="en-US" sz="2600" dirty="0" smtClean="0">
                <a:solidFill>
                  <a:schemeClr val="tx2"/>
                </a:solidFill>
                <a:latin typeface="+mj-lt"/>
                <a:cs typeface="Arial" panose="020B0604020202020204" pitchFamily="34" charset="0"/>
              </a:rPr>
              <a:t>corrections (See Billing Summary)</a:t>
            </a:r>
            <a:endParaRPr lang="en-US" sz="2600" dirty="0">
              <a:solidFill>
                <a:schemeClr val="tx2"/>
              </a:solidFill>
              <a:latin typeface="+mj-lt"/>
              <a:cs typeface="Arial" panose="020B0604020202020204" pitchFamily="34" charset="0"/>
            </a:endParaRPr>
          </a:p>
          <a:p>
            <a:pPr marL="457200" indent="-457200">
              <a:buClr>
                <a:schemeClr val="accent1"/>
              </a:buClr>
              <a:buSzPct val="110000"/>
              <a:buFont typeface="Arial" panose="020B0604020202020204" pitchFamily="34" charset="0"/>
              <a:buChar char="•"/>
            </a:pPr>
            <a:endParaRPr lang="en-US" sz="2600" dirty="0">
              <a:solidFill>
                <a:schemeClr val="tx2"/>
              </a:solidFill>
              <a:latin typeface="+mj-lt"/>
              <a:cs typeface="Arial" panose="020B0604020202020204" pitchFamily="34" charset="0"/>
            </a:endParaRPr>
          </a:p>
          <a:p>
            <a:pPr marL="457200" indent="-457200">
              <a:buClr>
                <a:schemeClr val="accent1"/>
              </a:buClr>
              <a:buSzPct val="110000"/>
              <a:buFont typeface="Arial" panose="020B0604020202020204" pitchFamily="34" charset="0"/>
              <a:buChar char="•"/>
            </a:pPr>
            <a:r>
              <a:rPr lang="en-US" sz="2600" dirty="0" smtClean="0">
                <a:solidFill>
                  <a:schemeClr val="tx2"/>
                </a:solidFill>
                <a:latin typeface="+mj-lt"/>
                <a:cs typeface="Arial" panose="020B0604020202020204" pitchFamily="34" charset="0"/>
              </a:rPr>
              <a:t>Conditional QIP approval until all billing corrections are completed to final adjudication and sent to QM</a:t>
            </a:r>
          </a:p>
          <a:p>
            <a:pPr marL="457200" indent="-457200">
              <a:buClr>
                <a:schemeClr val="accent1"/>
              </a:buClr>
              <a:buSzPct val="110000"/>
              <a:buFont typeface="Arial" panose="020B0604020202020204" pitchFamily="34" charset="0"/>
              <a:buChar char="•"/>
            </a:pPr>
            <a:endParaRPr lang="en-US" sz="2600" dirty="0">
              <a:solidFill>
                <a:schemeClr val="tx2"/>
              </a:solidFill>
              <a:latin typeface="+mj-lt"/>
              <a:cs typeface="Arial" panose="020B0604020202020204" pitchFamily="34" charset="0"/>
            </a:endParaRPr>
          </a:p>
          <a:p>
            <a:pPr marL="457200" indent="-457200">
              <a:buClr>
                <a:schemeClr val="accent1"/>
              </a:buClr>
              <a:buSzPct val="110000"/>
              <a:buFont typeface="Arial" panose="020B0604020202020204" pitchFamily="34" charset="0"/>
              <a:buChar char="•"/>
            </a:pPr>
            <a:r>
              <a:rPr lang="en-US" sz="2600" dirty="0">
                <a:solidFill>
                  <a:schemeClr val="tx2"/>
                </a:solidFill>
                <a:latin typeface="+mj-lt"/>
                <a:cs typeface="Arial" panose="020B0604020202020204" pitchFamily="34" charset="0"/>
              </a:rPr>
              <a:t>How do you ensure </a:t>
            </a:r>
            <a:r>
              <a:rPr lang="en-US" sz="2600" dirty="0" smtClean="0">
                <a:solidFill>
                  <a:schemeClr val="tx2"/>
                </a:solidFill>
                <a:latin typeface="+mj-lt"/>
                <a:cs typeface="Arial" panose="020B0604020202020204" pitchFamily="34" charset="0"/>
              </a:rPr>
              <a:t>the QIP </a:t>
            </a:r>
            <a:r>
              <a:rPr lang="en-US" sz="2600" dirty="0">
                <a:solidFill>
                  <a:schemeClr val="tx2"/>
                </a:solidFill>
                <a:latin typeface="+mj-lt"/>
                <a:cs typeface="Arial" panose="020B0604020202020204" pitchFamily="34" charset="0"/>
              </a:rPr>
              <a:t>is </a:t>
            </a:r>
            <a:r>
              <a:rPr lang="en-US" sz="2600" dirty="0" smtClean="0">
                <a:solidFill>
                  <a:schemeClr val="tx2"/>
                </a:solidFill>
                <a:latin typeface="+mj-lt"/>
                <a:cs typeface="Arial" panose="020B0604020202020204" pitchFamily="34" charset="0"/>
              </a:rPr>
              <a:t>working?</a:t>
            </a:r>
          </a:p>
          <a:p>
            <a:pPr marL="457200" indent="-457200">
              <a:buClr>
                <a:schemeClr val="accent1"/>
              </a:buClr>
              <a:buSzPct val="110000"/>
              <a:buFont typeface="Arial" panose="020B0604020202020204" pitchFamily="34" charset="0"/>
              <a:buChar char="•"/>
            </a:pPr>
            <a:endParaRPr lang="en-US" sz="2600" dirty="0">
              <a:solidFill>
                <a:schemeClr val="tx2"/>
              </a:solidFill>
              <a:latin typeface="+mj-lt"/>
              <a:cs typeface="Arial" panose="020B0604020202020204" pitchFamily="34" charset="0"/>
            </a:endParaRPr>
          </a:p>
          <a:p>
            <a:pPr marL="457200" indent="-457200">
              <a:buClr>
                <a:schemeClr val="accent1"/>
              </a:buClr>
              <a:buSzPct val="110000"/>
              <a:buFont typeface="Arial" panose="020B0604020202020204" pitchFamily="34" charset="0"/>
              <a:buChar char="•"/>
            </a:pPr>
            <a:r>
              <a:rPr lang="en-US" sz="2600" dirty="0">
                <a:solidFill>
                  <a:schemeClr val="tx2"/>
                </a:solidFill>
                <a:latin typeface="+mj-lt"/>
                <a:cs typeface="Arial" panose="020B0604020202020204" pitchFamily="34" charset="0"/>
              </a:rPr>
              <a:t>Follow up to QM on </a:t>
            </a:r>
            <a:r>
              <a:rPr lang="en-US" sz="2600" dirty="0" smtClean="0">
                <a:solidFill>
                  <a:schemeClr val="tx2"/>
                </a:solidFill>
                <a:latin typeface="+mj-lt"/>
                <a:cs typeface="Arial" panose="020B0604020202020204" pitchFamily="34" charset="0"/>
              </a:rPr>
              <a:t>QIP activities</a:t>
            </a:r>
          </a:p>
          <a:p>
            <a:pPr marL="457200" indent="-457200">
              <a:buClr>
                <a:schemeClr val="accent1"/>
              </a:buClr>
              <a:buSzPct val="110000"/>
              <a:buFont typeface="Arial" panose="020B0604020202020204" pitchFamily="34" charset="0"/>
              <a:buChar char="•"/>
            </a:pPr>
            <a:endParaRPr lang="en-US" sz="2600" dirty="0" smtClean="0">
              <a:solidFill>
                <a:schemeClr val="tx2"/>
              </a:solidFill>
              <a:latin typeface="+mj-lt"/>
              <a:cs typeface="Arial" panose="020B0604020202020204" pitchFamily="34" charset="0"/>
            </a:endParaRPr>
          </a:p>
          <a:p>
            <a:pPr marL="457200" indent="-457200">
              <a:buClr>
                <a:schemeClr val="accent1"/>
              </a:buClr>
              <a:buSzPct val="110000"/>
              <a:buFont typeface="Arial" panose="020B0604020202020204" pitchFamily="34" charset="0"/>
              <a:buChar char="•"/>
            </a:pPr>
            <a:r>
              <a:rPr lang="en-US" sz="2600" dirty="0" smtClean="0">
                <a:solidFill>
                  <a:schemeClr val="tx2"/>
                </a:solidFill>
                <a:latin typeface="+mj-lt"/>
                <a:cs typeface="Arial" panose="020B0604020202020204" pitchFamily="34" charset="0"/>
              </a:rPr>
              <a:t>Focus Reviews</a:t>
            </a:r>
            <a:endParaRPr lang="en-US" sz="2600" dirty="0">
              <a:solidFill>
                <a:schemeClr val="tx2"/>
              </a:solidFill>
              <a:latin typeface="+mj-lt"/>
              <a:cs typeface="Arial" panose="020B0604020202020204" pitchFamily="34" charset="0"/>
            </a:endParaRPr>
          </a:p>
          <a:p>
            <a:pPr marL="457200" indent="-457200">
              <a:buClr>
                <a:schemeClr val="accent1"/>
              </a:buClr>
              <a:buSzPct val="110000"/>
              <a:buFont typeface="Arial" panose="020B0604020202020204" pitchFamily="34" charset="0"/>
              <a:buChar char="•"/>
            </a:pPr>
            <a:endParaRPr lang="en-US" sz="2600" dirty="0">
              <a:solidFill>
                <a:schemeClr val="tx2"/>
              </a:solidFill>
              <a:latin typeface="+mj-lt"/>
              <a:cs typeface="Arial" panose="020B0604020202020204" pitchFamily="34" charset="0"/>
            </a:endParaRPr>
          </a:p>
        </p:txBody>
      </p:sp>
      <p:sp>
        <p:nvSpPr>
          <p:cNvPr id="4" name="Title 1"/>
          <p:cNvSpPr txBox="1">
            <a:spLocks/>
          </p:cNvSpPr>
          <p:nvPr/>
        </p:nvSpPr>
        <p:spPr>
          <a:xfrm>
            <a:off x="298173" y="115957"/>
            <a:ext cx="6500191" cy="907775"/>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000" b="1" dirty="0" smtClean="0"/>
              <a:t>Quality improvement plan</a:t>
            </a:r>
          </a:p>
          <a:p>
            <a:r>
              <a:rPr lang="en-US" sz="3000" b="1" dirty="0" smtClean="0"/>
              <a:t>(qiP)</a:t>
            </a:r>
            <a:endParaRPr lang="en-US" sz="3000" b="1" dirty="0"/>
          </a:p>
        </p:txBody>
      </p:sp>
    </p:spTree>
    <p:extLst>
      <p:ext uri="{BB962C8B-B14F-4D97-AF65-F5344CB8AC3E}">
        <p14:creationId xmlns:p14="http://schemas.microsoft.com/office/powerpoint/2010/main" val="1478501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15008" y="233568"/>
            <a:ext cx="5377070" cy="599661"/>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System requirements </a:t>
            </a:r>
            <a:endParaRPr lang="en-US" sz="3200" b="1" dirty="0"/>
          </a:p>
        </p:txBody>
      </p:sp>
      <p:sp>
        <p:nvSpPr>
          <p:cNvPr id="4" name="Content Placeholder 2"/>
          <p:cNvSpPr txBox="1">
            <a:spLocks/>
          </p:cNvSpPr>
          <p:nvPr/>
        </p:nvSpPr>
        <p:spPr>
          <a:xfrm>
            <a:off x="822959" y="1500809"/>
            <a:ext cx="7543801" cy="4701208"/>
          </a:xfrm>
          <a:prstGeom prst="rect">
            <a:avLst/>
          </a:prstGeom>
        </p:spPr>
        <p:txBody>
          <a:bodyPr>
            <a:normAutofit fontScale="77500" lnSpcReduction="20000"/>
          </a:bodyPr>
          <a:lst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Medi-Cal Specialty MH Services 1915(b) Waiver</a:t>
            </a:r>
          </a:p>
          <a:p>
            <a:pPr lvl="1"/>
            <a:r>
              <a:rPr lang="en-US" sz="2800" dirty="0" smtClean="0"/>
              <a:t>Agreement between Centers for Medicare and Medicaid Services (CMS) and DHCS</a:t>
            </a:r>
          </a:p>
          <a:p>
            <a:pPr lvl="1"/>
            <a:r>
              <a:rPr lang="en-US" sz="2800" dirty="0" smtClean="0"/>
              <a:t>Allows California to deliver SMHS through a managed care delivery system </a:t>
            </a:r>
          </a:p>
          <a:p>
            <a:pPr lvl="1"/>
            <a:r>
              <a:rPr lang="en-US" sz="2800" dirty="0" smtClean="0"/>
              <a:t>San Diego is a Mental Health Plan responsible for local administration and provision of SMHS </a:t>
            </a:r>
          </a:p>
          <a:p>
            <a:pPr lvl="1"/>
            <a:r>
              <a:rPr lang="en-US" sz="2800" dirty="0" smtClean="0"/>
              <a:t>Current SMHS waiver term: July 1, 2015-June 30, 2020 </a:t>
            </a:r>
          </a:p>
          <a:p>
            <a:pPr lvl="1"/>
            <a:endParaRPr lang="en-US" sz="2800" dirty="0"/>
          </a:p>
        </p:txBody>
      </p:sp>
    </p:spTree>
    <p:extLst>
      <p:ext uri="{BB962C8B-B14F-4D97-AF65-F5344CB8AC3E}">
        <p14:creationId xmlns:p14="http://schemas.microsoft.com/office/powerpoint/2010/main" val="12133171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146" y="56708"/>
            <a:ext cx="8622456" cy="6216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5276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79304532"/>
              </p:ext>
            </p:extLst>
          </p:nvPr>
        </p:nvGraphicFramePr>
        <p:xfrm>
          <a:off x="1149087" y="1522095"/>
          <a:ext cx="6438897" cy="670560"/>
        </p:xfrm>
        <a:graphic>
          <a:graphicData uri="http://schemas.openxmlformats.org/drawingml/2006/table">
            <a:tbl>
              <a:tblPr>
                <a:tableStyleId>{5C22544A-7EE6-4342-B048-85BDC9FD1C3A}</a:tableStyleId>
              </a:tblPr>
              <a:tblGrid>
                <a:gridCol w="454105"/>
                <a:gridCol w="5984792"/>
              </a:tblGrid>
              <a:tr h="670560">
                <a:tc>
                  <a:txBody>
                    <a:bodyPr/>
                    <a:lstStyle/>
                    <a:p>
                      <a:pPr algn="l" fontAlgn="t"/>
                      <a:r>
                        <a:rPr lang="en-US" sz="1200" u="none" strike="noStrike" dirty="0">
                          <a:effectLst/>
                        </a:rPr>
                        <a:t>13</a:t>
                      </a:r>
                      <a:endParaRPr lang="en-US" sz="1200" b="0" i="0" u="none" strike="noStrike" dirty="0">
                        <a:effectLst/>
                        <a:latin typeface="Arial"/>
                      </a:endParaRPr>
                    </a:p>
                  </a:txBody>
                  <a:tcPr marL="0" marR="0" marT="0" marB="0"/>
                </a:tc>
                <a:tc>
                  <a:txBody>
                    <a:bodyPr/>
                    <a:lstStyle/>
                    <a:p>
                      <a:pPr algn="l" fontAlgn="t"/>
                      <a:r>
                        <a:rPr lang="en-US" sz="1200" u="none" strike="noStrike" dirty="0">
                          <a:effectLst/>
                        </a:rPr>
                        <a:t>Within the past year (from date of current MRR), when a client has discharged from a 24 hour facility (Hospital, Crisis House) for DTS/DTO, a High Risk Assessment (HRA) is completed.</a:t>
                      </a:r>
                      <a:endParaRPr lang="en-US" sz="1200" b="0" i="0" u="none" strike="noStrike" dirty="0">
                        <a:effectLst/>
                        <a:latin typeface="Arial"/>
                      </a:endParaRPr>
                    </a:p>
                  </a:txBody>
                  <a:tcPr marL="0" marR="0"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965500238"/>
              </p:ext>
            </p:extLst>
          </p:nvPr>
        </p:nvGraphicFramePr>
        <p:xfrm>
          <a:off x="1149087" y="2346748"/>
          <a:ext cx="6438897" cy="731520"/>
        </p:xfrm>
        <a:graphic>
          <a:graphicData uri="http://schemas.openxmlformats.org/drawingml/2006/table">
            <a:tbl>
              <a:tblPr>
                <a:tableStyleId>{5C22544A-7EE6-4342-B048-85BDC9FD1C3A}</a:tableStyleId>
              </a:tblPr>
              <a:tblGrid>
                <a:gridCol w="454105"/>
                <a:gridCol w="5984792"/>
              </a:tblGrid>
              <a:tr h="693420">
                <a:tc>
                  <a:txBody>
                    <a:bodyPr/>
                    <a:lstStyle/>
                    <a:p>
                      <a:pPr algn="ctr" fontAlgn="ctr"/>
                      <a:r>
                        <a:rPr lang="en-US" sz="1200" u="none" strike="noStrike" dirty="0">
                          <a:effectLst/>
                        </a:rPr>
                        <a:t>39</a:t>
                      </a:r>
                      <a:endParaRPr lang="en-US" sz="1200" b="0" i="0" u="none" strike="noStrike" dirty="0">
                        <a:effectLst/>
                        <a:latin typeface="Arial"/>
                      </a:endParaRPr>
                    </a:p>
                  </a:txBody>
                  <a:tcPr marL="0" marR="0" marT="0" marB="0" anchor="ctr"/>
                </a:tc>
                <a:tc>
                  <a:txBody>
                    <a:bodyPr/>
                    <a:lstStyle/>
                    <a:p>
                      <a:pPr algn="l" fontAlgn="t"/>
                      <a:r>
                        <a:rPr lang="en-US" sz="1200" u="none" strike="noStrike" dirty="0">
                          <a:effectLst/>
                        </a:rPr>
                        <a:t>For clients discharged from an inpatient/crisis residential facility, documentation evidences client was assessed in a timely manner, and if urgent service needed, client was seen by a mental health professional within 48 business hours, or documented why not.</a:t>
                      </a:r>
                      <a:endParaRPr lang="en-US" sz="1200" b="0" i="0" u="none" strike="noStrike" dirty="0">
                        <a:effectLst/>
                        <a:latin typeface="Arial"/>
                      </a:endParaRPr>
                    </a:p>
                  </a:txBody>
                  <a:tcPr marL="0" marR="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21492758"/>
              </p:ext>
            </p:extLst>
          </p:nvPr>
        </p:nvGraphicFramePr>
        <p:xfrm>
          <a:off x="1149087" y="3225800"/>
          <a:ext cx="6438897" cy="666750"/>
        </p:xfrm>
        <a:graphic>
          <a:graphicData uri="http://schemas.openxmlformats.org/drawingml/2006/table">
            <a:tbl>
              <a:tblPr>
                <a:tableStyleId>{5C22544A-7EE6-4342-B048-85BDC9FD1C3A}</a:tableStyleId>
              </a:tblPr>
              <a:tblGrid>
                <a:gridCol w="454105"/>
                <a:gridCol w="5984792"/>
              </a:tblGrid>
              <a:tr h="666750">
                <a:tc>
                  <a:txBody>
                    <a:bodyPr/>
                    <a:lstStyle/>
                    <a:p>
                      <a:pPr algn="ctr" fontAlgn="ctr"/>
                      <a:r>
                        <a:rPr lang="en-US" sz="1200" u="none" strike="noStrike" dirty="0">
                          <a:effectLst/>
                        </a:rPr>
                        <a:t>44</a:t>
                      </a:r>
                      <a:endParaRPr lang="en-US" sz="1200" b="0" i="0" u="none" strike="noStrike" dirty="0">
                        <a:effectLst/>
                        <a:latin typeface="Arial"/>
                      </a:endParaRPr>
                    </a:p>
                  </a:txBody>
                  <a:tcPr marL="0" marR="0" marT="0" marB="0" anchor="ctr"/>
                </a:tc>
                <a:tc>
                  <a:txBody>
                    <a:bodyPr/>
                    <a:lstStyle/>
                    <a:p>
                      <a:pPr algn="l" fontAlgn="t"/>
                      <a:r>
                        <a:rPr lang="en-US" sz="1200" u="none" strike="noStrike" dirty="0">
                          <a:effectLst/>
                        </a:rPr>
                        <a:t>For clients prescribed controlled substances, there is documentation that the CURES database is reviewed upon initial prescription and at least once every 4 months thereafter if the substance remains part of the treatment plan. </a:t>
                      </a:r>
                      <a:endParaRPr lang="en-US" sz="1200" b="0" i="0" u="none" strike="noStrike" dirty="0">
                        <a:effectLst/>
                        <a:latin typeface="Arial"/>
                      </a:endParaRPr>
                    </a:p>
                  </a:txBody>
                  <a:tcPr marL="0" marR="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78423007"/>
              </p:ext>
            </p:extLst>
          </p:nvPr>
        </p:nvGraphicFramePr>
        <p:xfrm>
          <a:off x="1149087" y="4021666"/>
          <a:ext cx="6438897" cy="666750"/>
        </p:xfrm>
        <a:graphic>
          <a:graphicData uri="http://schemas.openxmlformats.org/drawingml/2006/table">
            <a:tbl>
              <a:tblPr>
                <a:tableStyleId>{5C22544A-7EE6-4342-B048-85BDC9FD1C3A}</a:tableStyleId>
              </a:tblPr>
              <a:tblGrid>
                <a:gridCol w="454105"/>
                <a:gridCol w="5984792"/>
              </a:tblGrid>
              <a:tr h="666750">
                <a:tc>
                  <a:txBody>
                    <a:bodyPr/>
                    <a:lstStyle/>
                    <a:p>
                      <a:pPr algn="ctr" fontAlgn="ctr"/>
                      <a:r>
                        <a:rPr lang="en-US" sz="1200" u="none" strike="noStrike" dirty="0">
                          <a:effectLst/>
                        </a:rPr>
                        <a:t> </a:t>
                      </a:r>
                      <a:endParaRPr lang="en-US" sz="1200" b="0" i="0" u="none" strike="noStrike" dirty="0">
                        <a:effectLst/>
                        <a:latin typeface="Arial"/>
                      </a:endParaRPr>
                    </a:p>
                  </a:txBody>
                  <a:tcPr marL="0" marR="0" marT="0" marB="0" anchor="ctr"/>
                </a:tc>
                <a:tc>
                  <a:txBody>
                    <a:bodyPr/>
                    <a:lstStyle/>
                    <a:p>
                      <a:pPr algn="l" fontAlgn="t"/>
                      <a:r>
                        <a:rPr lang="en-US" sz="1200" u="none" strike="noStrike" dirty="0">
                          <a:effectLst/>
                        </a:rPr>
                        <a:t>SURVEY QUESTION ONLY: For A/OA clients prescribed controlled substances, a Patient Medication Agreement form was reviewed and signed by both client and Practitioner. Completed form is filed in hybrid chart. </a:t>
                      </a:r>
                      <a:endParaRPr lang="en-US" sz="1200" b="0" i="0" u="none" strike="noStrike" dirty="0">
                        <a:effectLst/>
                        <a:latin typeface="Arial"/>
                      </a:endParaRPr>
                    </a:p>
                  </a:txBody>
                  <a:tcPr marL="0" marR="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22864304"/>
              </p:ext>
            </p:extLst>
          </p:nvPr>
        </p:nvGraphicFramePr>
        <p:xfrm>
          <a:off x="1149087" y="4819015"/>
          <a:ext cx="6438897" cy="426720"/>
        </p:xfrm>
        <a:graphic>
          <a:graphicData uri="http://schemas.openxmlformats.org/drawingml/2006/table">
            <a:tbl>
              <a:tblPr>
                <a:tableStyleId>{5C22544A-7EE6-4342-B048-85BDC9FD1C3A}</a:tableStyleId>
              </a:tblPr>
              <a:tblGrid>
                <a:gridCol w="454105"/>
                <a:gridCol w="5984792"/>
              </a:tblGrid>
              <a:tr h="426720">
                <a:tc>
                  <a:txBody>
                    <a:bodyPr/>
                    <a:lstStyle/>
                    <a:p>
                      <a:pPr algn="ctr" fontAlgn="ctr"/>
                      <a:r>
                        <a:rPr lang="en-US" sz="1200" u="none" strike="noStrike" dirty="0">
                          <a:effectLst/>
                        </a:rPr>
                        <a:t> </a:t>
                      </a:r>
                      <a:endParaRPr lang="en-US" sz="1200" b="0" i="0" u="none" strike="noStrike" dirty="0">
                        <a:effectLst/>
                        <a:latin typeface="Arial"/>
                      </a:endParaRPr>
                    </a:p>
                  </a:txBody>
                  <a:tcPr marL="0" marR="0" marT="0" marB="0" anchor="ctr"/>
                </a:tc>
                <a:tc>
                  <a:txBody>
                    <a:bodyPr/>
                    <a:lstStyle/>
                    <a:p>
                      <a:pPr algn="l" fontAlgn="t"/>
                      <a:r>
                        <a:rPr lang="en-US" sz="1200" u="none" strike="noStrike" dirty="0">
                          <a:effectLst/>
                        </a:rPr>
                        <a:t>SURVEY QUESTION ONLY: For CYF programs </a:t>
                      </a:r>
                      <a:r>
                        <a:rPr lang="en-US" sz="1200" u="sng" strike="noStrike" dirty="0">
                          <a:effectLst/>
                        </a:rPr>
                        <a:t>only</a:t>
                      </a:r>
                      <a:r>
                        <a:rPr lang="en-US" sz="1200" u="none" strike="noStrike" dirty="0">
                          <a:effectLst/>
                        </a:rPr>
                        <a:t>. Any CANS outcome with a Need rating of "2 or 3" has supporting indicators referencing the BHA. </a:t>
                      </a:r>
                      <a:endParaRPr lang="en-US" sz="1200" b="0" i="0" u="none" strike="noStrike" dirty="0">
                        <a:effectLst/>
                        <a:latin typeface="Arial"/>
                      </a:endParaRPr>
                    </a:p>
                  </a:txBody>
                  <a:tcPr marL="0" marR="0" marT="0" marB="0"/>
                </a:tc>
              </a:tr>
            </a:tbl>
          </a:graphicData>
        </a:graphic>
      </p:graphicFrame>
      <p:sp>
        <p:nvSpPr>
          <p:cNvPr id="9" name="Title 1"/>
          <p:cNvSpPr txBox="1">
            <a:spLocks/>
          </p:cNvSpPr>
          <p:nvPr/>
        </p:nvSpPr>
        <p:spPr>
          <a:xfrm>
            <a:off x="721124" y="294494"/>
            <a:ext cx="5585790"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MRR Tool updates</a:t>
            </a:r>
            <a:endParaRPr lang="en-US" sz="3200" b="1" dirty="0"/>
          </a:p>
        </p:txBody>
      </p:sp>
    </p:spTree>
    <p:extLst>
      <p:ext uri="{BB962C8B-B14F-4D97-AF65-F5344CB8AC3E}">
        <p14:creationId xmlns:p14="http://schemas.microsoft.com/office/powerpoint/2010/main" val="9873479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5434" y="215346"/>
            <a:ext cx="580445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qm goals fy18-19</a:t>
            </a:r>
            <a:endParaRPr lang="en-US" sz="3200" b="1" dirty="0"/>
          </a:p>
        </p:txBody>
      </p:sp>
      <p:sp>
        <p:nvSpPr>
          <p:cNvPr id="3" name="TextBox 2"/>
          <p:cNvSpPr txBox="1"/>
          <p:nvPr/>
        </p:nvSpPr>
        <p:spPr>
          <a:xfrm>
            <a:off x="834886" y="1232452"/>
            <a:ext cx="7377084" cy="5416868"/>
          </a:xfrm>
          <a:prstGeom prst="rect">
            <a:avLst/>
          </a:prstGeom>
          <a:noFill/>
        </p:spPr>
        <p:txBody>
          <a:bodyPr wrap="none" lIns="0" tIns="0" rIns="0" bIns="0" rtlCol="0">
            <a:spAutoFit/>
          </a:bodyPr>
          <a:lstStyle/>
          <a:p>
            <a:pPr marL="342900" indent="-342900">
              <a:lnSpc>
                <a:spcPct val="200000"/>
              </a:lnSpc>
              <a:buFont typeface="+mj-lt"/>
              <a:buAutoNum type="arabicPeriod"/>
            </a:pPr>
            <a:r>
              <a:rPr lang="en-US" sz="2400" dirty="0" smtClean="0">
                <a:solidFill>
                  <a:schemeClr val="tx2"/>
                </a:solidFill>
                <a:cs typeface="Avenir Light"/>
              </a:rPr>
              <a:t>CLIENT PLAN COMPLIANCE WITH TIMELINES</a:t>
            </a:r>
          </a:p>
          <a:p>
            <a:pPr marL="914400" lvl="1" indent="-457200">
              <a:lnSpc>
                <a:spcPct val="150000"/>
              </a:lnSpc>
              <a:buFont typeface="+mj-lt"/>
              <a:buAutoNum type="alphaLcPeriod"/>
            </a:pPr>
            <a:r>
              <a:rPr lang="en-US" sz="2400" dirty="0" smtClean="0">
                <a:solidFill>
                  <a:schemeClr val="accent1"/>
                </a:solidFill>
                <a:cs typeface="Avenir Light"/>
              </a:rPr>
              <a:t>AT ADMISSION – WITHIN 30 DAYS</a:t>
            </a:r>
          </a:p>
          <a:p>
            <a:pPr marL="914400" lvl="1" indent="-457200">
              <a:lnSpc>
                <a:spcPct val="150000"/>
              </a:lnSpc>
              <a:buFont typeface="+mj-lt"/>
              <a:buAutoNum type="alphaLcPeriod"/>
            </a:pPr>
            <a:r>
              <a:rPr lang="en-US" sz="2400" dirty="0" smtClean="0">
                <a:solidFill>
                  <a:schemeClr val="accent1"/>
                </a:solidFill>
                <a:cs typeface="Avenir Light"/>
              </a:rPr>
              <a:t>ANNUAL OR UM</a:t>
            </a:r>
          </a:p>
          <a:p>
            <a:pPr marL="342900" indent="-342900">
              <a:lnSpc>
                <a:spcPct val="200000"/>
              </a:lnSpc>
              <a:buFont typeface="+mj-lt"/>
              <a:buAutoNum type="arabicPeriod"/>
            </a:pPr>
            <a:r>
              <a:rPr lang="en-US" sz="2400" dirty="0" smtClean="0">
                <a:solidFill>
                  <a:schemeClr val="tx2"/>
                </a:solidFill>
                <a:cs typeface="Avenir Light"/>
              </a:rPr>
              <a:t>REDUCE DISALLOWANCE TO UNDER 5%</a:t>
            </a:r>
          </a:p>
          <a:p>
            <a:pPr marL="342900" indent="-342900">
              <a:lnSpc>
                <a:spcPct val="200000"/>
              </a:lnSpc>
              <a:buFont typeface="+mj-lt"/>
              <a:buAutoNum type="arabicPeriod"/>
            </a:pPr>
            <a:r>
              <a:rPr lang="en-US" sz="2400" dirty="0" smtClean="0">
                <a:solidFill>
                  <a:schemeClr val="tx2"/>
                </a:solidFill>
                <a:cs typeface="Avenir Light"/>
              </a:rPr>
              <a:t>IMPROVE SYSTEM COMPLIANCE TO 92% PLUS</a:t>
            </a:r>
          </a:p>
          <a:p>
            <a:pPr marL="342900" indent="-342900">
              <a:lnSpc>
                <a:spcPct val="200000"/>
              </a:lnSpc>
              <a:buFont typeface="+mj-lt"/>
              <a:buAutoNum type="arabicPeriod"/>
            </a:pPr>
            <a:r>
              <a:rPr lang="en-US" sz="2400" dirty="0" smtClean="0">
                <a:solidFill>
                  <a:schemeClr val="tx2"/>
                </a:solidFill>
                <a:cs typeface="Avenir Light"/>
              </a:rPr>
              <a:t>ZERO RECOUPMENTS – KEEP OUR FUNDING </a:t>
            </a:r>
          </a:p>
          <a:p>
            <a:pPr marL="914400" lvl="1" indent="-457200">
              <a:lnSpc>
                <a:spcPct val="150000"/>
              </a:lnSpc>
              <a:buFont typeface="+mj-lt"/>
              <a:buAutoNum type="alphaLcPeriod"/>
            </a:pPr>
            <a:r>
              <a:rPr lang="en-US" sz="2400" dirty="0" smtClean="0">
                <a:solidFill>
                  <a:schemeClr val="accent1"/>
                </a:solidFill>
                <a:cs typeface="Avenir Light"/>
              </a:rPr>
              <a:t>DUE TO PAST 14 DAYS DOCUMENTATION</a:t>
            </a:r>
          </a:p>
          <a:p>
            <a:pPr marL="914400" lvl="1" indent="-457200">
              <a:lnSpc>
                <a:spcPct val="150000"/>
              </a:lnSpc>
              <a:buFont typeface="+mj-lt"/>
              <a:buAutoNum type="alphaLcPeriod"/>
            </a:pPr>
            <a:r>
              <a:rPr lang="en-US" sz="2400" dirty="0" smtClean="0">
                <a:solidFill>
                  <a:schemeClr val="accent1"/>
                </a:solidFill>
                <a:cs typeface="Avenir Light"/>
              </a:rPr>
              <a:t>ZERO RECOUPMENTS FOR NO VALID CP</a:t>
            </a:r>
          </a:p>
          <a:p>
            <a:pPr marL="342900" indent="-342900">
              <a:buFont typeface="+mj-lt"/>
              <a:buAutoNum type="arabicPeriod"/>
            </a:pPr>
            <a:endParaRPr lang="en-US" sz="1600" dirty="0" smtClean="0">
              <a:solidFill>
                <a:schemeClr val="accent1">
                  <a:lumMod val="75000"/>
                </a:schemeClr>
              </a:solidFill>
              <a:latin typeface="Avenir Light"/>
              <a:cs typeface="Avenir Light"/>
            </a:endParaRPr>
          </a:p>
        </p:txBody>
      </p:sp>
    </p:spTree>
    <p:extLst>
      <p:ext uri="{BB962C8B-B14F-4D97-AF65-F5344CB8AC3E}">
        <p14:creationId xmlns:p14="http://schemas.microsoft.com/office/powerpoint/2010/main" val="36864482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166" y="1119674"/>
            <a:ext cx="8020878" cy="5616922"/>
          </a:xfrm>
          <a:prstGeom prst="rect">
            <a:avLst/>
          </a:prstGeom>
        </p:spPr>
        <p:txBody>
          <a:bodyPr wrap="square">
            <a:spAutoFit/>
          </a:bodyPr>
          <a:lstStyle/>
          <a:p>
            <a:r>
              <a:rPr lang="en-US" sz="2400" b="1" dirty="0" smtClean="0"/>
              <a:t>CP REQUIREMENTS:</a:t>
            </a:r>
          </a:p>
          <a:p>
            <a:endParaRPr lang="en-US" sz="2400" b="1" dirty="0" smtClean="0"/>
          </a:p>
          <a:p>
            <a:pPr marL="342900" indent="-342900">
              <a:spcAft>
                <a:spcPts val="600"/>
              </a:spcAft>
              <a:buFont typeface="+mj-lt"/>
              <a:buAutoNum type="arabicPeriod"/>
            </a:pPr>
            <a:r>
              <a:rPr lang="en-US" dirty="0" smtClean="0"/>
              <a:t>CLIENT/LEGAL REP SIGNATURE AND DATE (if not available, go to #2)</a:t>
            </a:r>
          </a:p>
          <a:p>
            <a:pPr marL="342900" indent="-342900">
              <a:buFont typeface="+mj-lt"/>
              <a:buAutoNum type="arabicPeriod"/>
            </a:pPr>
            <a:r>
              <a:rPr lang="en-US" dirty="0" smtClean="0"/>
              <a:t>DOCUMENTATION OF PARTICIPATION AND AGREEMENT</a:t>
            </a:r>
          </a:p>
          <a:p>
            <a:endParaRPr lang="en-US" dirty="0"/>
          </a:p>
          <a:p>
            <a:pPr marL="285750" indent="-285750">
              <a:buFont typeface="Arial" panose="020B0604020202020204" pitchFamily="34" charset="0"/>
              <a:buChar char="•"/>
            </a:pPr>
            <a:r>
              <a:rPr lang="en-US" dirty="0" smtClean="0"/>
              <a:t>Documentation </a:t>
            </a:r>
            <a:r>
              <a:rPr lang="en-US" dirty="0"/>
              <a:t>of participation </a:t>
            </a:r>
            <a:r>
              <a:rPr lang="en-US" dirty="0" smtClean="0"/>
              <a:t>in </a:t>
            </a:r>
            <a:r>
              <a:rPr lang="en-US" dirty="0"/>
              <a:t>and agreement with the client plan may </a:t>
            </a:r>
            <a:r>
              <a:rPr lang="en-US" dirty="0" smtClean="0"/>
              <a:t>include reference </a:t>
            </a:r>
            <a:r>
              <a:rPr lang="en-US" dirty="0"/>
              <a:t>in the client </a:t>
            </a:r>
            <a:r>
              <a:rPr lang="en-US" dirty="0" smtClean="0"/>
              <a:t>plan </a:t>
            </a:r>
            <a:r>
              <a:rPr lang="en-US" b="1" dirty="0" smtClean="0">
                <a:solidFill>
                  <a:srgbClr val="FF0000"/>
                </a:solidFill>
              </a:rPr>
              <a:t>OR</a:t>
            </a:r>
          </a:p>
          <a:p>
            <a:endParaRPr lang="en-US" dirty="0" smtClean="0"/>
          </a:p>
          <a:p>
            <a:pPr marL="285750" indent="-285750">
              <a:buFont typeface="Arial" panose="020B0604020202020204" pitchFamily="34" charset="0"/>
              <a:buChar char="•"/>
            </a:pPr>
            <a:r>
              <a:rPr lang="en-US" dirty="0" smtClean="0"/>
              <a:t>A </a:t>
            </a:r>
            <a:r>
              <a:rPr lang="en-US" dirty="0"/>
              <a:t>description in the medical record (e.g., in a progress note) of the beneficiary’s </a:t>
            </a:r>
            <a:r>
              <a:rPr lang="en-US" dirty="0" smtClean="0"/>
              <a:t>participation and </a:t>
            </a:r>
            <a:r>
              <a:rPr lang="en-US" dirty="0"/>
              <a:t>agreement with the client </a:t>
            </a:r>
            <a:r>
              <a:rPr lang="en-US" dirty="0" smtClean="0"/>
              <a:t>plan.</a:t>
            </a:r>
          </a:p>
          <a:p>
            <a:r>
              <a:rPr lang="en-US" dirty="0"/>
              <a:t> </a:t>
            </a:r>
          </a:p>
          <a:p>
            <a:r>
              <a:rPr lang="en-US" b="1" dirty="0">
                <a:solidFill>
                  <a:srgbClr val="FF0000"/>
                </a:solidFill>
              </a:rPr>
              <a:t>The following is an example of a note that would meet the requirement</a:t>
            </a:r>
            <a:r>
              <a:rPr lang="en-US" dirty="0" smtClean="0">
                <a:solidFill>
                  <a:srgbClr val="FF0000"/>
                </a:solidFill>
              </a:rPr>
              <a:t>:</a:t>
            </a:r>
          </a:p>
          <a:p>
            <a:endParaRPr lang="en-US" i="1" dirty="0" smtClean="0">
              <a:solidFill>
                <a:srgbClr val="FF0000"/>
              </a:solidFill>
            </a:endParaRPr>
          </a:p>
          <a:p>
            <a:r>
              <a:rPr lang="en-US" i="1" dirty="0" smtClean="0"/>
              <a:t>Client </a:t>
            </a:r>
            <a:r>
              <a:rPr lang="en-US" i="1" dirty="0"/>
              <a:t>participated in treatment planning meetings on (date) and (date).  The client participated in developing their treatment plan goals; in particular, the goals for (state goal or goals that the beneficiary gave specific input for).  The client was satisfied with the client plan and stated verbal agreement at the meeting held on (date).</a:t>
            </a:r>
            <a:endParaRPr lang="en-US" dirty="0"/>
          </a:p>
          <a:p>
            <a:r>
              <a:rPr lang="en-US" b="1" dirty="0"/>
              <a:t> </a:t>
            </a:r>
            <a:endParaRPr lang="en-US" dirty="0"/>
          </a:p>
        </p:txBody>
      </p:sp>
      <p:sp>
        <p:nvSpPr>
          <p:cNvPr id="3" name="Title 1"/>
          <p:cNvSpPr txBox="1">
            <a:spLocks/>
          </p:cNvSpPr>
          <p:nvPr/>
        </p:nvSpPr>
        <p:spPr>
          <a:xfrm>
            <a:off x="506892" y="245163"/>
            <a:ext cx="5009325"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Client signatures</a:t>
            </a:r>
            <a:endParaRPr lang="en-US" sz="3200" b="1" dirty="0"/>
          </a:p>
        </p:txBody>
      </p:sp>
    </p:spTree>
    <p:extLst>
      <p:ext uri="{BB962C8B-B14F-4D97-AF65-F5344CB8AC3E}">
        <p14:creationId xmlns:p14="http://schemas.microsoft.com/office/powerpoint/2010/main" val="9571550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05062" y="245163"/>
            <a:ext cx="6003238"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How to operationalize</a:t>
            </a:r>
            <a:endParaRPr lang="en-US" sz="3200" b="1" dirty="0"/>
          </a:p>
        </p:txBody>
      </p:sp>
      <p:sp>
        <p:nvSpPr>
          <p:cNvPr id="3" name="Content Placeholder 2"/>
          <p:cNvSpPr txBox="1">
            <a:spLocks/>
          </p:cNvSpPr>
          <p:nvPr/>
        </p:nvSpPr>
        <p:spPr>
          <a:xfrm>
            <a:off x="693056" y="1438133"/>
            <a:ext cx="7993743" cy="4863275"/>
          </a:xfrm>
          <a:prstGeom prst="rect">
            <a:avLst/>
          </a:prstGeom>
        </p:spPr>
        <p:txBody>
          <a:bodyPr/>
          <a:lst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2400" dirty="0" smtClean="0"/>
              <a:t>Assess your current work flow</a:t>
            </a:r>
          </a:p>
          <a:p>
            <a:pPr lvl="1"/>
            <a:r>
              <a:rPr lang="en-US" sz="2400" dirty="0" smtClean="0"/>
              <a:t>Process mapping of intake process</a:t>
            </a:r>
          </a:p>
          <a:p>
            <a:pPr lvl="1"/>
            <a:r>
              <a:rPr lang="en-US" sz="2400" dirty="0" smtClean="0"/>
              <a:t>Seek input from clients, staff, other providers</a:t>
            </a:r>
          </a:p>
          <a:p>
            <a:pPr lvl="1"/>
            <a:r>
              <a:rPr lang="en-US" sz="2400" dirty="0" smtClean="0"/>
              <a:t>Be creative, brainstorm ideas</a:t>
            </a:r>
          </a:p>
          <a:p>
            <a:pPr lvl="1"/>
            <a:r>
              <a:rPr lang="en-US" sz="2400" dirty="0" smtClean="0"/>
              <a:t>Make the necessary changes</a:t>
            </a:r>
          </a:p>
          <a:p>
            <a:pPr lvl="1"/>
            <a:r>
              <a:rPr lang="en-US" sz="2400" dirty="0" smtClean="0"/>
              <a:t>Evaluate implemented changes</a:t>
            </a:r>
          </a:p>
          <a:p>
            <a:pPr lvl="1"/>
            <a:r>
              <a:rPr lang="en-US" sz="2400" dirty="0" smtClean="0"/>
              <a:t>Make adjustments as necessary</a:t>
            </a:r>
          </a:p>
          <a:p>
            <a:pPr lvl="1"/>
            <a:endParaRPr lang="en-US" sz="2000" dirty="0" smtClean="0"/>
          </a:p>
          <a:p>
            <a:endParaRPr lang="en-US" sz="2800" b="1" dirty="0"/>
          </a:p>
        </p:txBody>
      </p:sp>
    </p:spTree>
    <p:extLst>
      <p:ext uri="{BB962C8B-B14F-4D97-AF65-F5344CB8AC3E}">
        <p14:creationId xmlns:p14="http://schemas.microsoft.com/office/powerpoint/2010/main" val="11325259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5434" y="215346"/>
            <a:ext cx="510871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QM Training FY17-18</a:t>
            </a:r>
            <a:endParaRPr lang="en-US" sz="3200" b="1" dirty="0"/>
          </a:p>
        </p:txBody>
      </p:sp>
      <p:graphicFrame>
        <p:nvGraphicFramePr>
          <p:cNvPr id="3" name="Table 2"/>
          <p:cNvGraphicFramePr>
            <a:graphicFrameLocks noGrp="1"/>
          </p:cNvGraphicFramePr>
          <p:nvPr>
            <p:extLst>
              <p:ext uri="{D42A27DB-BD31-4B8C-83A1-F6EECF244321}">
                <p14:modId xmlns:p14="http://schemas.microsoft.com/office/powerpoint/2010/main" val="166441443"/>
              </p:ext>
            </p:extLst>
          </p:nvPr>
        </p:nvGraphicFramePr>
        <p:xfrm>
          <a:off x="606286" y="1510741"/>
          <a:ext cx="7888356" cy="4852696"/>
        </p:xfrm>
        <a:graphic>
          <a:graphicData uri="http://schemas.openxmlformats.org/drawingml/2006/table">
            <a:tbl>
              <a:tblPr firstRow="1" bandRow="1">
                <a:tableStyleId>{5C22544A-7EE6-4342-B048-85BDC9FD1C3A}</a:tableStyleId>
              </a:tblPr>
              <a:tblGrid>
                <a:gridCol w="3433819"/>
                <a:gridCol w="1336965"/>
                <a:gridCol w="1659834"/>
                <a:gridCol w="1457738"/>
              </a:tblGrid>
              <a:tr h="666821">
                <a:tc>
                  <a:txBody>
                    <a:bodyPr/>
                    <a:lstStyle/>
                    <a:p>
                      <a:pPr algn="ctr"/>
                      <a:r>
                        <a:rPr lang="en-US" dirty="0" smtClean="0"/>
                        <a:t>TYPE</a:t>
                      </a:r>
                      <a:endParaRPr lang="en-US" dirty="0"/>
                    </a:p>
                  </a:txBody>
                  <a:tcPr/>
                </a:tc>
                <a:tc>
                  <a:txBody>
                    <a:bodyPr/>
                    <a:lstStyle/>
                    <a:p>
                      <a:pPr algn="ctr"/>
                      <a:r>
                        <a:rPr lang="en-US" baseline="0" dirty="0" smtClean="0"/>
                        <a:t>FY 17-18 OFFERED</a:t>
                      </a:r>
                      <a:endParaRPr lang="en-US" dirty="0"/>
                    </a:p>
                  </a:txBody>
                  <a:tcPr/>
                </a:tc>
                <a:tc>
                  <a:txBody>
                    <a:bodyPr/>
                    <a:lstStyle/>
                    <a:p>
                      <a:pPr algn="ctr"/>
                      <a:r>
                        <a:rPr lang="en-US" dirty="0" smtClean="0"/>
                        <a:t>FY 17-18</a:t>
                      </a:r>
                    </a:p>
                    <a:p>
                      <a:pPr algn="ctr"/>
                      <a:r>
                        <a:rPr lang="en-US" dirty="0" smtClean="0"/>
                        <a:t>ATTENDED</a:t>
                      </a:r>
                      <a:endParaRPr lang="en-US" dirty="0"/>
                    </a:p>
                  </a:txBody>
                  <a:tcPr/>
                </a:tc>
                <a:tc>
                  <a:txBody>
                    <a:bodyPr/>
                    <a:lstStyle/>
                    <a:p>
                      <a:pPr algn="ctr"/>
                      <a:r>
                        <a:rPr lang="en-US" dirty="0" smtClean="0"/>
                        <a:t>FY</a:t>
                      </a:r>
                      <a:r>
                        <a:rPr lang="en-US" baseline="0" dirty="0" smtClean="0"/>
                        <a:t> 16-17</a:t>
                      </a:r>
                      <a:r>
                        <a:rPr lang="en-US" dirty="0" smtClean="0"/>
                        <a:t> ATTENDED</a:t>
                      </a:r>
                      <a:endParaRPr lang="en-US" dirty="0"/>
                    </a:p>
                  </a:txBody>
                  <a:tcPr/>
                </a:tc>
              </a:tr>
              <a:tr h="386333">
                <a:tc>
                  <a:txBody>
                    <a:bodyPr/>
                    <a:lstStyle/>
                    <a:p>
                      <a:r>
                        <a:rPr lang="en-US" b="1" dirty="0" smtClean="0"/>
                        <a:t>A/OA</a:t>
                      </a:r>
                      <a:r>
                        <a:rPr lang="en-US" b="1" baseline="0" dirty="0" smtClean="0"/>
                        <a:t> OP DOC TRAINING</a:t>
                      </a:r>
                      <a:endParaRPr lang="en-US" b="1" dirty="0"/>
                    </a:p>
                  </a:txBody>
                  <a:tcPr/>
                </a:tc>
                <a:tc>
                  <a:txBody>
                    <a:bodyPr/>
                    <a:lstStyle/>
                    <a:p>
                      <a:pPr algn="ctr"/>
                      <a:r>
                        <a:rPr lang="en-US" b="1" dirty="0" smtClean="0"/>
                        <a:t>4</a:t>
                      </a:r>
                      <a:endParaRPr lang="en-US" b="1" dirty="0"/>
                    </a:p>
                  </a:txBody>
                  <a:tcPr/>
                </a:tc>
                <a:tc>
                  <a:txBody>
                    <a:bodyPr/>
                    <a:lstStyle/>
                    <a:p>
                      <a:pPr algn="ctr"/>
                      <a:r>
                        <a:rPr lang="en-US" b="1" dirty="0" smtClean="0"/>
                        <a:t>113</a:t>
                      </a:r>
                      <a:endParaRPr lang="en-US" b="1" dirty="0"/>
                    </a:p>
                  </a:txBody>
                  <a:tcPr/>
                </a:tc>
                <a:tc>
                  <a:txBody>
                    <a:bodyPr/>
                    <a:lstStyle/>
                    <a:p>
                      <a:pPr algn="ctr"/>
                      <a:r>
                        <a:rPr lang="en-US" b="1" dirty="0" smtClean="0"/>
                        <a:t>148</a:t>
                      </a:r>
                      <a:endParaRPr lang="en-US" b="1" dirty="0"/>
                    </a:p>
                  </a:txBody>
                  <a:tcPr/>
                </a:tc>
              </a:tr>
              <a:tr h="386333">
                <a:tc>
                  <a:txBody>
                    <a:bodyPr/>
                    <a:lstStyle/>
                    <a:p>
                      <a:r>
                        <a:rPr lang="en-US" b="1" dirty="0" smtClean="0"/>
                        <a:t>CYF</a:t>
                      </a:r>
                      <a:r>
                        <a:rPr lang="en-US" b="1" baseline="0" dirty="0" smtClean="0"/>
                        <a:t> OP DOC TRAINING</a:t>
                      </a:r>
                      <a:endParaRPr lang="en-US" b="1" dirty="0"/>
                    </a:p>
                  </a:txBody>
                  <a:tcPr/>
                </a:tc>
                <a:tc>
                  <a:txBody>
                    <a:bodyPr/>
                    <a:lstStyle/>
                    <a:p>
                      <a:pPr algn="ctr"/>
                      <a:r>
                        <a:rPr lang="en-US" b="1" dirty="0" smtClean="0"/>
                        <a:t>4</a:t>
                      </a:r>
                      <a:endParaRPr lang="en-US" b="1" dirty="0"/>
                    </a:p>
                  </a:txBody>
                  <a:tcPr/>
                </a:tc>
                <a:tc>
                  <a:txBody>
                    <a:bodyPr/>
                    <a:lstStyle/>
                    <a:p>
                      <a:pPr algn="ctr"/>
                      <a:r>
                        <a:rPr lang="en-US" b="1" dirty="0" smtClean="0"/>
                        <a:t>139</a:t>
                      </a:r>
                      <a:endParaRPr lang="en-US" b="1" dirty="0"/>
                    </a:p>
                  </a:txBody>
                  <a:tcPr/>
                </a:tc>
                <a:tc>
                  <a:txBody>
                    <a:bodyPr/>
                    <a:lstStyle/>
                    <a:p>
                      <a:pPr algn="ctr"/>
                      <a:r>
                        <a:rPr lang="en-US" b="1" dirty="0" smtClean="0"/>
                        <a:t>126</a:t>
                      </a:r>
                      <a:endParaRPr lang="en-US" b="1" dirty="0"/>
                    </a:p>
                  </a:txBody>
                  <a:tcPr/>
                </a:tc>
              </a:tr>
              <a:tr h="666821">
                <a:tc>
                  <a:txBody>
                    <a:bodyPr/>
                    <a:lstStyle/>
                    <a:p>
                      <a:r>
                        <a:rPr lang="en-US" b="1" dirty="0" smtClean="0"/>
                        <a:t>CYF</a:t>
                      </a:r>
                      <a:r>
                        <a:rPr lang="en-US" b="1" baseline="0" dirty="0" smtClean="0"/>
                        <a:t> PARENT/PEER PARTNER DOC TRAINING</a:t>
                      </a:r>
                      <a:endParaRPr lang="en-US" b="1" dirty="0"/>
                    </a:p>
                  </a:txBody>
                  <a:tcPr/>
                </a:tc>
                <a:tc>
                  <a:txBody>
                    <a:bodyPr/>
                    <a:lstStyle/>
                    <a:p>
                      <a:pPr algn="ctr"/>
                      <a:r>
                        <a:rPr lang="en-US" b="1" dirty="0" smtClean="0"/>
                        <a:t>4</a:t>
                      </a:r>
                      <a:endParaRPr lang="en-US" b="1" dirty="0"/>
                    </a:p>
                  </a:txBody>
                  <a:tcPr/>
                </a:tc>
                <a:tc>
                  <a:txBody>
                    <a:bodyPr/>
                    <a:lstStyle/>
                    <a:p>
                      <a:pPr algn="ctr"/>
                      <a:r>
                        <a:rPr lang="en-US" b="1" dirty="0" smtClean="0"/>
                        <a:t>86</a:t>
                      </a:r>
                      <a:endParaRPr lang="en-US" b="1" dirty="0"/>
                    </a:p>
                  </a:txBody>
                  <a:tcPr/>
                </a:tc>
                <a:tc>
                  <a:txBody>
                    <a:bodyPr/>
                    <a:lstStyle/>
                    <a:p>
                      <a:pPr algn="ctr"/>
                      <a:r>
                        <a:rPr lang="en-US" b="1" dirty="0" smtClean="0"/>
                        <a:t>68</a:t>
                      </a:r>
                      <a:endParaRPr lang="en-US" b="1" dirty="0"/>
                    </a:p>
                  </a:txBody>
                  <a:tcPr/>
                </a:tc>
              </a:tr>
              <a:tr h="386333">
                <a:tc>
                  <a:txBody>
                    <a:bodyPr/>
                    <a:lstStyle/>
                    <a:p>
                      <a:r>
                        <a:rPr lang="en-US" b="1" dirty="0" smtClean="0"/>
                        <a:t>DAY</a:t>
                      </a:r>
                      <a:r>
                        <a:rPr lang="en-US" b="1" baseline="0" dirty="0" smtClean="0"/>
                        <a:t> TREATMENT DOC TRAINING</a:t>
                      </a:r>
                      <a:endParaRPr lang="en-US" b="1" dirty="0"/>
                    </a:p>
                  </a:txBody>
                  <a:tcPr/>
                </a:tc>
                <a:tc>
                  <a:txBody>
                    <a:bodyPr/>
                    <a:lstStyle/>
                    <a:p>
                      <a:pPr algn="ctr"/>
                      <a:r>
                        <a:rPr lang="en-US" b="1" dirty="0" smtClean="0"/>
                        <a:t>0</a:t>
                      </a:r>
                      <a:endParaRPr lang="en-US" b="1" dirty="0"/>
                    </a:p>
                  </a:txBody>
                  <a:tcPr/>
                </a:tc>
                <a:tc>
                  <a:txBody>
                    <a:bodyPr/>
                    <a:lstStyle/>
                    <a:p>
                      <a:pPr algn="ctr"/>
                      <a:r>
                        <a:rPr lang="en-US" b="1" dirty="0" smtClean="0"/>
                        <a:t>0</a:t>
                      </a:r>
                      <a:endParaRPr lang="en-US" b="1" dirty="0"/>
                    </a:p>
                  </a:txBody>
                  <a:tcPr/>
                </a:tc>
                <a:tc>
                  <a:txBody>
                    <a:bodyPr/>
                    <a:lstStyle/>
                    <a:p>
                      <a:pPr algn="ctr"/>
                      <a:r>
                        <a:rPr lang="en-US" b="1" dirty="0" smtClean="0"/>
                        <a:t>11</a:t>
                      </a:r>
                      <a:endParaRPr lang="en-US" b="1" dirty="0"/>
                    </a:p>
                  </a:txBody>
                  <a:tcPr/>
                </a:tc>
              </a:tr>
              <a:tr h="666821">
                <a:tc>
                  <a:txBody>
                    <a:bodyPr/>
                    <a:lstStyle/>
                    <a:p>
                      <a:r>
                        <a:rPr lang="en-US" b="1" dirty="0" smtClean="0"/>
                        <a:t>CYF</a:t>
                      </a:r>
                      <a:r>
                        <a:rPr lang="en-US" b="1" baseline="0" dirty="0" smtClean="0"/>
                        <a:t> DT UNBUNDLING DOC TRAINING</a:t>
                      </a:r>
                      <a:endParaRPr lang="en-US" b="1" dirty="0"/>
                    </a:p>
                  </a:txBody>
                  <a:tcPr/>
                </a:tc>
                <a:tc>
                  <a:txBody>
                    <a:bodyPr/>
                    <a:lstStyle/>
                    <a:p>
                      <a:pPr algn="ctr"/>
                      <a:r>
                        <a:rPr lang="en-US" b="1" dirty="0" smtClean="0"/>
                        <a:t>0</a:t>
                      </a:r>
                      <a:endParaRPr lang="en-US" b="1" dirty="0"/>
                    </a:p>
                  </a:txBody>
                  <a:tcPr/>
                </a:tc>
                <a:tc>
                  <a:txBody>
                    <a:bodyPr/>
                    <a:lstStyle/>
                    <a:p>
                      <a:pPr algn="ctr"/>
                      <a:endParaRPr lang="en-US" b="1" dirty="0"/>
                    </a:p>
                  </a:txBody>
                  <a:tcPr/>
                </a:tc>
                <a:tc>
                  <a:txBody>
                    <a:bodyPr/>
                    <a:lstStyle/>
                    <a:p>
                      <a:pPr algn="ctr"/>
                      <a:r>
                        <a:rPr lang="en-US" b="1" dirty="0" smtClean="0"/>
                        <a:t>39</a:t>
                      </a:r>
                      <a:endParaRPr lang="en-US" b="1" dirty="0"/>
                    </a:p>
                  </a:txBody>
                  <a:tcPr/>
                </a:tc>
              </a:tr>
              <a:tr h="386333">
                <a:tc>
                  <a:txBody>
                    <a:bodyPr/>
                    <a:lstStyle/>
                    <a:p>
                      <a:r>
                        <a:rPr lang="en-US" b="1" dirty="0" smtClean="0"/>
                        <a:t>mHOMS</a:t>
                      </a:r>
                      <a:r>
                        <a:rPr lang="en-US" b="1" baseline="0" dirty="0" smtClean="0"/>
                        <a:t> DOC TRAINING</a:t>
                      </a:r>
                      <a:endParaRPr lang="en-US" b="1" dirty="0"/>
                    </a:p>
                  </a:txBody>
                  <a:tcPr/>
                </a:tc>
                <a:tc>
                  <a:txBody>
                    <a:bodyPr/>
                    <a:lstStyle/>
                    <a:p>
                      <a:pPr algn="ctr"/>
                      <a:r>
                        <a:rPr lang="en-US" b="1" dirty="0" smtClean="0"/>
                        <a:t>0</a:t>
                      </a:r>
                      <a:endParaRPr lang="en-US" b="1" dirty="0"/>
                    </a:p>
                  </a:txBody>
                  <a:tcPr/>
                </a:tc>
                <a:tc>
                  <a:txBody>
                    <a:bodyPr/>
                    <a:lstStyle/>
                    <a:p>
                      <a:pPr algn="ctr"/>
                      <a:r>
                        <a:rPr lang="en-US" b="1" dirty="0" smtClean="0"/>
                        <a:t>0</a:t>
                      </a:r>
                      <a:endParaRPr lang="en-US" b="1" dirty="0"/>
                    </a:p>
                  </a:txBody>
                  <a:tcPr/>
                </a:tc>
                <a:tc>
                  <a:txBody>
                    <a:bodyPr/>
                    <a:lstStyle/>
                    <a:p>
                      <a:pPr algn="ctr"/>
                      <a:r>
                        <a:rPr lang="en-US" b="1" dirty="0" smtClean="0"/>
                        <a:t>127</a:t>
                      </a:r>
                      <a:endParaRPr lang="en-US" b="1" dirty="0"/>
                    </a:p>
                  </a:txBody>
                  <a:tcPr/>
                </a:tc>
              </a:tr>
              <a:tr h="666821">
                <a:tc>
                  <a:txBody>
                    <a:bodyPr/>
                    <a:lstStyle/>
                    <a:p>
                      <a:r>
                        <a:rPr lang="en-US" b="1" dirty="0" smtClean="0"/>
                        <a:t>ROOT</a:t>
                      </a:r>
                      <a:r>
                        <a:rPr lang="en-US" b="1" baseline="0" dirty="0" smtClean="0"/>
                        <a:t> CAUSE ANALYSIS TRAINING</a:t>
                      </a:r>
                      <a:endParaRPr lang="en-US" b="1" dirty="0"/>
                    </a:p>
                  </a:txBody>
                  <a:tcPr/>
                </a:tc>
                <a:tc>
                  <a:txBody>
                    <a:bodyPr/>
                    <a:lstStyle/>
                    <a:p>
                      <a:pPr algn="ctr"/>
                      <a:r>
                        <a:rPr lang="en-US" b="1" dirty="0" smtClean="0"/>
                        <a:t>3</a:t>
                      </a:r>
                      <a:endParaRPr lang="en-US" b="1" dirty="0"/>
                    </a:p>
                  </a:txBody>
                  <a:tcPr/>
                </a:tc>
                <a:tc>
                  <a:txBody>
                    <a:bodyPr/>
                    <a:lstStyle/>
                    <a:p>
                      <a:pPr algn="ctr"/>
                      <a:r>
                        <a:rPr lang="en-US" b="1" dirty="0" smtClean="0"/>
                        <a:t>50</a:t>
                      </a:r>
                      <a:endParaRPr lang="en-US" b="1" dirty="0"/>
                    </a:p>
                  </a:txBody>
                  <a:tcPr/>
                </a:tc>
                <a:tc>
                  <a:txBody>
                    <a:bodyPr/>
                    <a:lstStyle/>
                    <a:p>
                      <a:pPr algn="ctr"/>
                      <a:r>
                        <a:rPr lang="en-US" b="1" dirty="0" smtClean="0"/>
                        <a:t>67</a:t>
                      </a:r>
                      <a:endParaRPr lang="en-US" b="1" dirty="0"/>
                    </a:p>
                  </a:txBody>
                  <a:tcPr/>
                </a:tc>
              </a:tr>
              <a:tr h="386333">
                <a:tc>
                  <a:txBody>
                    <a:bodyPr/>
                    <a:lstStyle/>
                    <a:p>
                      <a:r>
                        <a:rPr lang="en-US" b="1" dirty="0" smtClean="0"/>
                        <a:t>TOTAL</a:t>
                      </a:r>
                      <a:endParaRPr lang="en-US" b="1" dirty="0"/>
                    </a:p>
                  </a:txBody>
                  <a:tcPr/>
                </a:tc>
                <a:tc>
                  <a:txBody>
                    <a:bodyPr/>
                    <a:lstStyle/>
                    <a:p>
                      <a:pPr algn="ctr"/>
                      <a:r>
                        <a:rPr lang="en-US" b="1" dirty="0" smtClean="0"/>
                        <a:t>15</a:t>
                      </a:r>
                      <a:endParaRPr lang="en-US" b="1" dirty="0"/>
                    </a:p>
                  </a:txBody>
                  <a:tcPr/>
                </a:tc>
                <a:tc>
                  <a:txBody>
                    <a:bodyPr/>
                    <a:lstStyle/>
                    <a:p>
                      <a:pPr algn="ctr"/>
                      <a:r>
                        <a:rPr lang="en-US" b="1" dirty="0" smtClean="0"/>
                        <a:t>388</a:t>
                      </a:r>
                      <a:endParaRPr lang="en-US" b="1" dirty="0"/>
                    </a:p>
                  </a:txBody>
                  <a:tcPr/>
                </a:tc>
                <a:tc>
                  <a:txBody>
                    <a:bodyPr/>
                    <a:lstStyle/>
                    <a:p>
                      <a:pPr algn="ctr"/>
                      <a:r>
                        <a:rPr lang="en-US" b="1" dirty="0" smtClean="0"/>
                        <a:t>586</a:t>
                      </a:r>
                      <a:endParaRPr lang="en-US" b="1" dirty="0"/>
                    </a:p>
                  </a:txBody>
                  <a:tcPr/>
                </a:tc>
              </a:tr>
            </a:tbl>
          </a:graphicData>
        </a:graphic>
      </p:graphicFrame>
    </p:spTree>
    <p:extLst>
      <p:ext uri="{BB962C8B-B14F-4D97-AF65-F5344CB8AC3E}">
        <p14:creationId xmlns:p14="http://schemas.microsoft.com/office/powerpoint/2010/main" val="5219836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5434" y="215346"/>
            <a:ext cx="5108713"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ehr Training FY17-18</a:t>
            </a:r>
            <a:endParaRPr lang="en-US" sz="3200" b="1" dirty="0"/>
          </a:p>
        </p:txBody>
      </p:sp>
      <p:graphicFrame>
        <p:nvGraphicFramePr>
          <p:cNvPr id="3" name="Table 2"/>
          <p:cNvGraphicFramePr>
            <a:graphicFrameLocks noGrp="1"/>
          </p:cNvGraphicFramePr>
          <p:nvPr>
            <p:extLst>
              <p:ext uri="{D42A27DB-BD31-4B8C-83A1-F6EECF244321}">
                <p14:modId xmlns:p14="http://schemas.microsoft.com/office/powerpoint/2010/main" val="3143179520"/>
              </p:ext>
            </p:extLst>
          </p:nvPr>
        </p:nvGraphicFramePr>
        <p:xfrm>
          <a:off x="606286" y="2060722"/>
          <a:ext cx="7888357" cy="2843620"/>
        </p:xfrm>
        <a:graphic>
          <a:graphicData uri="http://schemas.openxmlformats.org/drawingml/2006/table">
            <a:tbl>
              <a:tblPr firstRow="1" bandRow="1">
                <a:tableStyleId>{5C22544A-7EE6-4342-B048-85BDC9FD1C3A}</a:tableStyleId>
              </a:tblPr>
              <a:tblGrid>
                <a:gridCol w="4224131"/>
                <a:gridCol w="1848679"/>
                <a:gridCol w="1815547"/>
              </a:tblGrid>
              <a:tr h="1011709">
                <a:tc>
                  <a:txBody>
                    <a:bodyPr/>
                    <a:lstStyle/>
                    <a:p>
                      <a:pPr algn="ctr"/>
                      <a:r>
                        <a:rPr lang="en-US" dirty="0" smtClean="0"/>
                        <a:t>OPTUM</a:t>
                      </a:r>
                      <a:r>
                        <a:rPr lang="en-US" baseline="0" dirty="0" smtClean="0"/>
                        <a:t> TRAINING TEAM</a:t>
                      </a:r>
                      <a:endParaRPr lang="en-US" dirty="0"/>
                    </a:p>
                  </a:txBody>
                  <a:tcPr/>
                </a:tc>
                <a:tc>
                  <a:txBody>
                    <a:bodyPr/>
                    <a:lstStyle/>
                    <a:p>
                      <a:pPr algn="ctr"/>
                      <a:r>
                        <a:rPr lang="en-US" baseline="0" dirty="0" smtClean="0"/>
                        <a:t>CLASSES OFFERED</a:t>
                      </a:r>
                      <a:endParaRPr lang="en-US" dirty="0"/>
                    </a:p>
                  </a:txBody>
                  <a:tcPr/>
                </a:tc>
                <a:tc>
                  <a:txBody>
                    <a:bodyPr/>
                    <a:lstStyle/>
                    <a:p>
                      <a:pPr algn="ctr"/>
                      <a:r>
                        <a:rPr lang="en-US" dirty="0" smtClean="0"/>
                        <a:t>NUMBER ATTENDED</a:t>
                      </a:r>
                      <a:endParaRPr lang="en-US" dirty="0"/>
                    </a:p>
                  </a:txBody>
                  <a:tcPr/>
                </a:tc>
              </a:tr>
              <a:tr h="610637">
                <a:tc>
                  <a:txBody>
                    <a:bodyPr/>
                    <a:lstStyle/>
                    <a:p>
                      <a:r>
                        <a:rPr lang="en-US" b="1" baseline="0" dirty="0" smtClean="0"/>
                        <a:t>CCBH (Cerner)</a:t>
                      </a:r>
                      <a:endParaRPr lang="en-US" b="1" dirty="0"/>
                    </a:p>
                  </a:txBody>
                  <a:tcPr/>
                </a:tc>
                <a:tc>
                  <a:txBody>
                    <a:bodyPr/>
                    <a:lstStyle/>
                    <a:p>
                      <a:pPr algn="ctr"/>
                      <a:r>
                        <a:rPr lang="en-US" b="1" dirty="0" smtClean="0"/>
                        <a:t>495</a:t>
                      </a:r>
                      <a:endParaRPr lang="en-US" b="1" dirty="0"/>
                    </a:p>
                  </a:txBody>
                  <a:tcPr/>
                </a:tc>
                <a:tc>
                  <a:txBody>
                    <a:bodyPr/>
                    <a:lstStyle/>
                    <a:p>
                      <a:pPr algn="ctr"/>
                      <a:r>
                        <a:rPr lang="en-US" b="1" dirty="0" smtClean="0"/>
                        <a:t>2524</a:t>
                      </a:r>
                      <a:endParaRPr lang="en-US" b="1" dirty="0"/>
                    </a:p>
                  </a:txBody>
                  <a:tcPr/>
                </a:tc>
              </a:tr>
              <a:tr h="610637">
                <a:tc>
                  <a:txBody>
                    <a:bodyPr/>
                    <a:lstStyle/>
                    <a:p>
                      <a:r>
                        <a:rPr lang="en-US" b="1" dirty="0" smtClean="0"/>
                        <a:t>Since</a:t>
                      </a:r>
                      <a:r>
                        <a:rPr lang="en-US" b="1" baseline="0" dirty="0" smtClean="0"/>
                        <a:t> October 2009</a:t>
                      </a:r>
                      <a:endParaRPr lang="en-US" b="1" dirty="0"/>
                    </a:p>
                  </a:txBody>
                  <a:tcPr/>
                </a:tc>
                <a:tc>
                  <a:txBody>
                    <a:bodyPr/>
                    <a:lstStyle/>
                    <a:p>
                      <a:pPr algn="ctr"/>
                      <a:r>
                        <a:rPr lang="en-US" b="1" dirty="0" smtClean="0"/>
                        <a:t>3,026</a:t>
                      </a:r>
                      <a:endParaRPr lang="en-US" b="1" dirty="0"/>
                    </a:p>
                  </a:txBody>
                  <a:tcPr/>
                </a:tc>
                <a:tc>
                  <a:txBody>
                    <a:bodyPr/>
                    <a:lstStyle/>
                    <a:p>
                      <a:pPr algn="ctr"/>
                      <a:r>
                        <a:rPr lang="en-US" b="1" dirty="0" smtClean="0"/>
                        <a:t>18,492</a:t>
                      </a:r>
                      <a:endParaRPr lang="en-US" b="1" dirty="0"/>
                    </a:p>
                  </a:txBody>
                  <a:tcPr/>
                </a:tc>
              </a:tr>
              <a:tr h="610637">
                <a:tc>
                  <a:txBody>
                    <a:bodyPr/>
                    <a:lstStyle/>
                    <a:p>
                      <a:r>
                        <a:rPr lang="en-US" b="1" dirty="0" smtClean="0"/>
                        <a:t>Overall</a:t>
                      </a:r>
                      <a:r>
                        <a:rPr lang="en-US" b="1" baseline="0" dirty="0" smtClean="0"/>
                        <a:t> Satisfactions since Oct. 2009</a:t>
                      </a:r>
                      <a:endParaRPr lang="en-US" b="1" dirty="0"/>
                    </a:p>
                  </a:txBody>
                  <a:tcPr/>
                </a:tc>
                <a:tc>
                  <a:txBody>
                    <a:bodyPr/>
                    <a:lstStyle/>
                    <a:p>
                      <a:pPr algn="ctr"/>
                      <a:r>
                        <a:rPr lang="en-US" b="1" dirty="0" smtClean="0"/>
                        <a:t>95%</a:t>
                      </a:r>
                      <a:endParaRPr lang="en-US" b="1" dirty="0"/>
                    </a:p>
                  </a:txBody>
                  <a:tcPr/>
                </a:tc>
                <a:tc>
                  <a:txBody>
                    <a:bodyPr/>
                    <a:lstStyle/>
                    <a:p>
                      <a:pPr algn="ctr"/>
                      <a:endParaRPr lang="en-US" b="1" dirty="0"/>
                    </a:p>
                  </a:txBody>
                  <a:tcPr/>
                </a:tc>
              </a:tr>
            </a:tbl>
          </a:graphicData>
        </a:graphic>
      </p:graphicFrame>
    </p:spTree>
    <p:extLst>
      <p:ext uri="{BB962C8B-B14F-4D97-AF65-F5344CB8AC3E}">
        <p14:creationId xmlns:p14="http://schemas.microsoft.com/office/powerpoint/2010/main" val="5680638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35489" y="235225"/>
            <a:ext cx="3985591" cy="589723"/>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Access times</a:t>
            </a:r>
            <a:endParaRPr lang="en-US" sz="1200" b="1" dirty="0" smtClean="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464" y="3835331"/>
            <a:ext cx="8341854" cy="2227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388" y="1178961"/>
            <a:ext cx="8497539" cy="2518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06829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45736756"/>
              </p:ext>
            </p:extLst>
          </p:nvPr>
        </p:nvGraphicFramePr>
        <p:xfrm>
          <a:off x="894522" y="1267794"/>
          <a:ext cx="7285381" cy="2400797"/>
        </p:xfrm>
        <a:graphic>
          <a:graphicData uri="http://schemas.openxmlformats.org/drawingml/2006/table">
            <a:tbl>
              <a:tblPr firstRow="1" bandRow="1">
                <a:tableStyleId>{5C22544A-7EE6-4342-B048-85BDC9FD1C3A}</a:tableStyleId>
              </a:tblPr>
              <a:tblGrid>
                <a:gridCol w="3504857"/>
                <a:gridCol w="1207667"/>
                <a:gridCol w="1289054"/>
                <a:gridCol w="1283803"/>
              </a:tblGrid>
              <a:tr h="350808">
                <a:tc>
                  <a:txBody>
                    <a:bodyPr/>
                    <a:lstStyle/>
                    <a:p>
                      <a:endParaRPr lang="en-US" dirty="0"/>
                    </a:p>
                  </a:txBody>
                  <a:tcPr/>
                </a:tc>
                <a:tc>
                  <a:txBody>
                    <a:bodyPr/>
                    <a:lstStyle/>
                    <a:p>
                      <a:r>
                        <a:rPr lang="en-US" dirty="0" smtClean="0"/>
                        <a:t>CYF</a:t>
                      </a:r>
                      <a:endParaRPr lang="en-US" dirty="0"/>
                    </a:p>
                  </a:txBody>
                  <a:tcPr/>
                </a:tc>
                <a:tc>
                  <a:txBody>
                    <a:bodyPr/>
                    <a:lstStyle/>
                    <a:p>
                      <a:r>
                        <a:rPr lang="en-US" dirty="0" smtClean="0"/>
                        <a:t>A/OA</a:t>
                      </a:r>
                      <a:endParaRPr lang="en-US" dirty="0"/>
                    </a:p>
                  </a:txBody>
                  <a:tcPr/>
                </a:tc>
                <a:tc>
                  <a:txBody>
                    <a:bodyPr/>
                    <a:lstStyle/>
                    <a:p>
                      <a:r>
                        <a:rPr lang="en-US" dirty="0" smtClean="0"/>
                        <a:t>TOTAL</a:t>
                      </a:r>
                      <a:endParaRPr lang="en-US" dirty="0"/>
                    </a:p>
                  </a:txBody>
                  <a:tcPr/>
                </a:tc>
              </a:tr>
              <a:tr h="350808">
                <a:tc>
                  <a:txBody>
                    <a:bodyPr/>
                    <a:lstStyle/>
                    <a:p>
                      <a:r>
                        <a:rPr lang="en-US" baseline="0" dirty="0" smtClean="0">
                          <a:solidFill>
                            <a:schemeClr val="tx2"/>
                          </a:solidFill>
                        </a:rPr>
                        <a:t>Programs Reporting</a:t>
                      </a:r>
                      <a:endParaRPr lang="en-US" dirty="0">
                        <a:solidFill>
                          <a:schemeClr val="tx2"/>
                        </a:solidFill>
                      </a:endParaRPr>
                    </a:p>
                  </a:txBody>
                  <a:tcPr/>
                </a:tc>
                <a:tc>
                  <a:txBody>
                    <a:bodyPr/>
                    <a:lstStyle/>
                    <a:p>
                      <a:r>
                        <a:rPr lang="en-US" dirty="0" smtClean="0">
                          <a:solidFill>
                            <a:schemeClr val="tx2"/>
                          </a:solidFill>
                        </a:rPr>
                        <a:t>66</a:t>
                      </a:r>
                      <a:endParaRPr lang="en-US" dirty="0">
                        <a:solidFill>
                          <a:schemeClr val="tx2"/>
                        </a:solidFill>
                      </a:endParaRPr>
                    </a:p>
                  </a:txBody>
                  <a:tcPr/>
                </a:tc>
                <a:tc>
                  <a:txBody>
                    <a:bodyPr/>
                    <a:lstStyle/>
                    <a:p>
                      <a:r>
                        <a:rPr lang="en-US" dirty="0" smtClean="0">
                          <a:solidFill>
                            <a:schemeClr val="tx2"/>
                          </a:solidFill>
                        </a:rPr>
                        <a:t>44</a:t>
                      </a:r>
                      <a:endParaRPr lang="en-US" dirty="0">
                        <a:solidFill>
                          <a:schemeClr val="tx2"/>
                        </a:solidFill>
                      </a:endParaRPr>
                    </a:p>
                  </a:txBody>
                  <a:tcPr/>
                </a:tc>
                <a:tc>
                  <a:txBody>
                    <a:bodyPr/>
                    <a:lstStyle/>
                    <a:p>
                      <a:r>
                        <a:rPr lang="en-US" dirty="0" smtClean="0">
                          <a:solidFill>
                            <a:schemeClr val="tx2"/>
                          </a:solidFill>
                        </a:rPr>
                        <a:t>110</a:t>
                      </a:r>
                      <a:endParaRPr lang="en-US" dirty="0">
                        <a:solidFill>
                          <a:schemeClr val="tx2"/>
                        </a:solidFill>
                      </a:endParaRPr>
                    </a:p>
                  </a:txBody>
                  <a:tcPr/>
                </a:tc>
              </a:tr>
              <a:tr h="350808">
                <a:tc>
                  <a:txBody>
                    <a:bodyPr/>
                    <a:lstStyle/>
                    <a:p>
                      <a:r>
                        <a:rPr lang="en-US" dirty="0" smtClean="0">
                          <a:solidFill>
                            <a:schemeClr val="tx2"/>
                          </a:solidFill>
                        </a:rPr>
                        <a:t>Charts with</a:t>
                      </a:r>
                      <a:r>
                        <a:rPr lang="en-US" baseline="0" dirty="0" smtClean="0">
                          <a:solidFill>
                            <a:schemeClr val="tx2"/>
                          </a:solidFill>
                        </a:rPr>
                        <a:t> Meds</a:t>
                      </a:r>
                      <a:endParaRPr lang="en-US" dirty="0">
                        <a:solidFill>
                          <a:schemeClr val="tx2"/>
                        </a:solidFill>
                      </a:endParaRPr>
                    </a:p>
                  </a:txBody>
                  <a:tcPr/>
                </a:tc>
                <a:tc>
                  <a:txBody>
                    <a:bodyPr/>
                    <a:lstStyle/>
                    <a:p>
                      <a:r>
                        <a:rPr lang="en-US" dirty="0" smtClean="0">
                          <a:solidFill>
                            <a:schemeClr val="tx2"/>
                          </a:solidFill>
                        </a:rPr>
                        <a:t>3,699</a:t>
                      </a:r>
                      <a:endParaRPr lang="en-US" dirty="0">
                        <a:solidFill>
                          <a:schemeClr val="tx2"/>
                        </a:solidFill>
                      </a:endParaRPr>
                    </a:p>
                  </a:txBody>
                  <a:tcPr/>
                </a:tc>
                <a:tc>
                  <a:txBody>
                    <a:bodyPr/>
                    <a:lstStyle/>
                    <a:p>
                      <a:r>
                        <a:rPr lang="en-US" dirty="0" smtClean="0">
                          <a:solidFill>
                            <a:schemeClr val="tx2"/>
                          </a:solidFill>
                        </a:rPr>
                        <a:t>24,430</a:t>
                      </a:r>
                      <a:endParaRPr lang="en-US" dirty="0">
                        <a:solidFill>
                          <a:schemeClr val="tx2"/>
                        </a:solidFill>
                      </a:endParaRPr>
                    </a:p>
                  </a:txBody>
                  <a:tcPr/>
                </a:tc>
                <a:tc>
                  <a:txBody>
                    <a:bodyPr/>
                    <a:lstStyle/>
                    <a:p>
                      <a:r>
                        <a:rPr lang="en-US" dirty="0" smtClean="0">
                          <a:solidFill>
                            <a:schemeClr val="tx2"/>
                          </a:solidFill>
                        </a:rPr>
                        <a:t>28,129</a:t>
                      </a:r>
                      <a:endParaRPr lang="en-US" dirty="0">
                        <a:solidFill>
                          <a:schemeClr val="tx2"/>
                        </a:solidFill>
                      </a:endParaRPr>
                    </a:p>
                  </a:txBody>
                  <a:tcPr/>
                </a:tc>
              </a:tr>
              <a:tr h="438513">
                <a:tc>
                  <a:txBody>
                    <a:bodyPr/>
                    <a:lstStyle/>
                    <a:p>
                      <a:r>
                        <a:rPr lang="en-US" dirty="0" smtClean="0">
                          <a:solidFill>
                            <a:schemeClr val="tx2"/>
                          </a:solidFill>
                        </a:rPr>
                        <a:t>Charts Reviewed</a:t>
                      </a:r>
                      <a:endParaRPr lang="en-US" dirty="0">
                        <a:solidFill>
                          <a:schemeClr val="tx2"/>
                        </a:solidFill>
                      </a:endParaRPr>
                    </a:p>
                  </a:txBody>
                  <a:tcPr/>
                </a:tc>
                <a:tc>
                  <a:txBody>
                    <a:bodyPr/>
                    <a:lstStyle/>
                    <a:p>
                      <a:r>
                        <a:rPr lang="en-US" dirty="0" smtClean="0">
                          <a:solidFill>
                            <a:schemeClr val="tx2"/>
                          </a:solidFill>
                        </a:rPr>
                        <a:t>221 (6%)</a:t>
                      </a:r>
                      <a:endParaRPr lang="en-US" dirty="0">
                        <a:solidFill>
                          <a:schemeClr val="tx2"/>
                        </a:solidFill>
                      </a:endParaRPr>
                    </a:p>
                  </a:txBody>
                  <a:tcPr/>
                </a:tc>
                <a:tc>
                  <a:txBody>
                    <a:bodyPr/>
                    <a:lstStyle/>
                    <a:p>
                      <a:r>
                        <a:rPr lang="en-US" dirty="0" smtClean="0">
                          <a:solidFill>
                            <a:schemeClr val="tx2"/>
                          </a:solidFill>
                        </a:rPr>
                        <a:t>384 (2%)</a:t>
                      </a:r>
                      <a:endParaRPr lang="en-US" dirty="0">
                        <a:solidFill>
                          <a:schemeClr val="tx2"/>
                        </a:solidFill>
                      </a:endParaRPr>
                    </a:p>
                  </a:txBody>
                  <a:tcPr/>
                </a:tc>
                <a:tc>
                  <a:txBody>
                    <a:bodyPr/>
                    <a:lstStyle/>
                    <a:p>
                      <a:r>
                        <a:rPr lang="en-US" dirty="0" smtClean="0">
                          <a:solidFill>
                            <a:schemeClr val="tx2"/>
                          </a:solidFill>
                        </a:rPr>
                        <a:t>635 (2%)</a:t>
                      </a:r>
                      <a:endParaRPr lang="en-US" dirty="0">
                        <a:solidFill>
                          <a:schemeClr val="tx2"/>
                        </a:solidFill>
                      </a:endParaRPr>
                    </a:p>
                  </a:txBody>
                  <a:tcPr/>
                </a:tc>
              </a:tr>
              <a:tr h="865004">
                <a:tc>
                  <a:txBody>
                    <a:bodyPr/>
                    <a:lstStyle/>
                    <a:p>
                      <a:r>
                        <a:rPr lang="en-US" dirty="0" smtClean="0">
                          <a:solidFill>
                            <a:schemeClr val="tx2"/>
                          </a:solidFill>
                        </a:rPr>
                        <a:t># Variances &amp; % of possible variances in reviewed charts</a:t>
                      </a:r>
                      <a:endParaRPr lang="en-US" dirty="0">
                        <a:solidFill>
                          <a:schemeClr val="tx2"/>
                        </a:solidFill>
                      </a:endParaRPr>
                    </a:p>
                  </a:txBody>
                  <a:tcPr/>
                </a:tc>
                <a:tc>
                  <a:txBody>
                    <a:bodyPr/>
                    <a:lstStyle/>
                    <a:p>
                      <a:r>
                        <a:rPr lang="en-US" dirty="0" smtClean="0">
                          <a:solidFill>
                            <a:schemeClr val="tx2"/>
                          </a:solidFill>
                        </a:rPr>
                        <a:t>71 (1%)</a:t>
                      </a:r>
                      <a:endParaRPr lang="en-US" dirty="0">
                        <a:solidFill>
                          <a:schemeClr val="tx2"/>
                        </a:solidFill>
                      </a:endParaRPr>
                    </a:p>
                  </a:txBody>
                  <a:tcPr/>
                </a:tc>
                <a:tc>
                  <a:txBody>
                    <a:bodyPr/>
                    <a:lstStyle/>
                    <a:p>
                      <a:r>
                        <a:rPr lang="en-US" dirty="0" smtClean="0">
                          <a:solidFill>
                            <a:schemeClr val="tx2"/>
                          </a:solidFill>
                        </a:rPr>
                        <a:t>174 (1%)</a:t>
                      </a:r>
                      <a:endParaRPr lang="en-US" dirty="0">
                        <a:solidFill>
                          <a:schemeClr val="tx2"/>
                        </a:solidFill>
                      </a:endParaRPr>
                    </a:p>
                  </a:txBody>
                  <a:tcPr/>
                </a:tc>
                <a:tc>
                  <a:txBody>
                    <a:bodyPr/>
                    <a:lstStyle/>
                    <a:p>
                      <a:r>
                        <a:rPr lang="en-US" dirty="0" smtClean="0">
                          <a:solidFill>
                            <a:schemeClr val="tx2"/>
                          </a:solidFill>
                        </a:rPr>
                        <a:t>245 (1%)</a:t>
                      </a:r>
                      <a:endParaRPr lang="en-US" dirty="0">
                        <a:solidFill>
                          <a:schemeClr val="tx2"/>
                        </a:solidFill>
                      </a:endParaRPr>
                    </a:p>
                  </a:txBody>
                  <a:tcPr/>
                </a:tc>
              </a:tr>
            </a:tbl>
          </a:graphicData>
        </a:graphic>
      </p:graphicFrame>
      <p:sp>
        <p:nvSpPr>
          <p:cNvPr id="3" name="Title 1"/>
          <p:cNvSpPr txBox="1">
            <a:spLocks/>
          </p:cNvSpPr>
          <p:nvPr/>
        </p:nvSpPr>
        <p:spPr>
          <a:xfrm>
            <a:off x="218661" y="235225"/>
            <a:ext cx="6430619" cy="589723"/>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MEDICATION MONITORING </a:t>
            </a:r>
            <a:r>
              <a:rPr lang="en-US" sz="1200" b="1" dirty="0" smtClean="0"/>
              <a:t>(3 Qtrs.)</a:t>
            </a:r>
          </a:p>
        </p:txBody>
      </p:sp>
      <p:sp>
        <p:nvSpPr>
          <p:cNvPr id="4" name="TextBox 3"/>
          <p:cNvSpPr txBox="1"/>
          <p:nvPr/>
        </p:nvSpPr>
        <p:spPr>
          <a:xfrm>
            <a:off x="983973" y="3760633"/>
            <a:ext cx="7195929" cy="2462213"/>
          </a:xfrm>
          <a:prstGeom prst="rect">
            <a:avLst/>
          </a:prstGeom>
          <a:noFill/>
        </p:spPr>
        <p:txBody>
          <a:bodyPr wrap="square" lIns="0" tIns="0" rIns="0" bIns="0" rtlCol="0">
            <a:spAutoFit/>
          </a:bodyPr>
          <a:lstStyle/>
          <a:p>
            <a:r>
              <a:rPr lang="en-US" sz="2000" b="1" dirty="0" smtClean="0">
                <a:solidFill>
                  <a:schemeClr val="tx2"/>
                </a:solidFill>
                <a:cs typeface="Avenir Light"/>
              </a:rPr>
              <a:t>Majority of Variances:</a:t>
            </a:r>
          </a:p>
          <a:p>
            <a:pPr marL="742950" lvl="1" indent="-285750">
              <a:buFont typeface="Arial" panose="020B0604020202020204" pitchFamily="34" charset="0"/>
              <a:buChar char="•"/>
            </a:pPr>
            <a:r>
              <a:rPr lang="en-US" sz="2000" dirty="0" smtClean="0">
                <a:solidFill>
                  <a:schemeClr val="tx2"/>
                </a:solidFill>
                <a:cs typeface="Avenir Light"/>
              </a:rPr>
              <a:t>Labs </a:t>
            </a:r>
          </a:p>
          <a:p>
            <a:pPr marL="742950" lvl="1" indent="-285750">
              <a:buFont typeface="Arial" panose="020B0604020202020204" pitchFamily="34" charset="0"/>
              <a:buChar char="•"/>
            </a:pPr>
            <a:r>
              <a:rPr lang="en-US" sz="2000" dirty="0">
                <a:solidFill>
                  <a:schemeClr val="tx2"/>
                </a:solidFill>
                <a:cs typeface="Avenir Light"/>
              </a:rPr>
              <a:t>Informed Consent </a:t>
            </a:r>
            <a:r>
              <a:rPr lang="en-US" sz="2000" dirty="0" smtClean="0">
                <a:solidFill>
                  <a:schemeClr val="tx2"/>
                </a:solidFill>
                <a:cs typeface="Avenir Light"/>
              </a:rPr>
              <a:t>completion</a:t>
            </a:r>
          </a:p>
          <a:p>
            <a:pPr marL="742950" lvl="1" indent="-285750">
              <a:buFont typeface="Arial" panose="020B0604020202020204" pitchFamily="34" charset="0"/>
              <a:buChar char="•"/>
            </a:pPr>
            <a:r>
              <a:rPr lang="en-US" sz="2000" dirty="0">
                <a:solidFill>
                  <a:schemeClr val="tx2"/>
                </a:solidFill>
                <a:cs typeface="Avenir Light"/>
              </a:rPr>
              <a:t>N</a:t>
            </a:r>
            <a:r>
              <a:rPr lang="en-US" sz="2000" dirty="0" smtClean="0">
                <a:solidFill>
                  <a:schemeClr val="tx2"/>
                </a:solidFill>
                <a:cs typeface="Avenir Light"/>
              </a:rPr>
              <a:t>umber of each chemical class concurrently without a </a:t>
            </a:r>
          </a:p>
          <a:p>
            <a:pPr lvl="1"/>
            <a:r>
              <a:rPr lang="en-US" sz="2000" dirty="0" smtClean="0">
                <a:solidFill>
                  <a:schemeClr val="tx2"/>
                </a:solidFill>
                <a:cs typeface="Avenir Light"/>
              </a:rPr>
              <a:t>    clearly documented rationale</a:t>
            </a:r>
          </a:p>
          <a:p>
            <a:pPr lvl="1"/>
            <a:endParaRPr lang="en-US" sz="2000" dirty="0">
              <a:solidFill>
                <a:schemeClr val="tx2"/>
              </a:solidFill>
              <a:cs typeface="Avenir Light"/>
            </a:endParaRPr>
          </a:p>
          <a:p>
            <a:pPr marL="342900" indent="-342900">
              <a:buFont typeface="Arial" panose="020B0604020202020204" pitchFamily="34" charset="0"/>
              <a:buChar char="•"/>
            </a:pPr>
            <a:r>
              <a:rPr lang="en-US" sz="2000" dirty="0" smtClean="0">
                <a:solidFill>
                  <a:schemeClr val="tx2"/>
                </a:solidFill>
                <a:cs typeface="Avenir Light"/>
              </a:rPr>
              <a:t>Med Monitoring practices will be reviewed onsite by the QM Specialist during the Medical Record Review process. </a:t>
            </a:r>
          </a:p>
        </p:txBody>
      </p:sp>
    </p:spTree>
    <p:extLst>
      <p:ext uri="{BB962C8B-B14F-4D97-AF65-F5344CB8AC3E}">
        <p14:creationId xmlns:p14="http://schemas.microsoft.com/office/powerpoint/2010/main" val="41957612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20533" y="304796"/>
            <a:ext cx="5800145" cy="549968"/>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b="1" dirty="0" smtClean="0"/>
              <a:t>Beneficiary rights: grievances</a:t>
            </a:r>
            <a:endParaRPr lang="en-US" b="1" dirty="0"/>
          </a:p>
        </p:txBody>
      </p:sp>
      <p:pic>
        <p:nvPicPr>
          <p:cNvPr id="14340" name="Picture 4" descr="C:\Users\SJones3\AppData\Local\Temp\SNAGHTML219419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52" y="1213665"/>
            <a:ext cx="8805749" cy="39348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5453" y="6143473"/>
            <a:ext cx="3413178" cy="246221"/>
          </a:xfrm>
          <a:prstGeom prst="rect">
            <a:avLst/>
          </a:prstGeom>
          <a:noFill/>
        </p:spPr>
        <p:txBody>
          <a:bodyPr wrap="none" lIns="0" tIns="0" rIns="0" bIns="0" rtlCol="0">
            <a:spAutoFit/>
          </a:bodyPr>
          <a:lstStyle/>
          <a:p>
            <a:r>
              <a:rPr lang="en-US" sz="1600" b="1" dirty="0" smtClean="0">
                <a:solidFill>
                  <a:schemeClr val="tx2"/>
                </a:solidFill>
                <a:latin typeface="Avenir Light"/>
                <a:cs typeface="Avenir Light"/>
              </a:rPr>
              <a:t>There were no Appeals for FY17-18</a:t>
            </a:r>
          </a:p>
        </p:txBody>
      </p:sp>
      <p:sp>
        <p:nvSpPr>
          <p:cNvPr id="7" name="TextBox 6"/>
          <p:cNvSpPr txBox="1"/>
          <p:nvPr/>
        </p:nvSpPr>
        <p:spPr>
          <a:xfrm>
            <a:off x="175453" y="5287621"/>
            <a:ext cx="8805748" cy="553998"/>
          </a:xfrm>
          <a:prstGeom prst="rect">
            <a:avLst/>
          </a:prstGeom>
          <a:noFill/>
        </p:spPr>
        <p:txBody>
          <a:bodyPr wrap="square" lIns="0" tIns="0" rIns="0" bIns="0" rtlCol="0">
            <a:spAutoFit/>
          </a:bodyPr>
          <a:lstStyle/>
          <a:p>
            <a:r>
              <a:rPr lang="en-US" b="1" dirty="0" smtClean="0">
                <a:solidFill>
                  <a:schemeClr val="tx2"/>
                </a:solidFill>
                <a:cs typeface="Avenir Light"/>
              </a:rPr>
              <a:t>Focus for Improvement</a:t>
            </a:r>
            <a:endParaRPr lang="en-US" dirty="0">
              <a:solidFill>
                <a:schemeClr val="tx2"/>
              </a:solidFill>
              <a:cs typeface="Avenir Light"/>
            </a:endParaRPr>
          </a:p>
          <a:p>
            <a:pPr marL="285750" indent="-285750">
              <a:buFont typeface="Arial" panose="020B0604020202020204" pitchFamily="34" charset="0"/>
              <a:buChar char="•"/>
            </a:pPr>
            <a:r>
              <a:rPr lang="en-US" dirty="0" smtClean="0">
                <a:solidFill>
                  <a:schemeClr val="tx2"/>
                </a:solidFill>
                <a:cs typeface="Avenir Light"/>
              </a:rPr>
              <a:t>Staff Behavior, Treatment Issues, Medication, Patients’ Rights</a:t>
            </a:r>
          </a:p>
        </p:txBody>
      </p:sp>
    </p:spTree>
    <p:extLst>
      <p:ext uri="{BB962C8B-B14F-4D97-AF65-F5344CB8AC3E}">
        <p14:creationId xmlns:p14="http://schemas.microsoft.com/office/powerpoint/2010/main" val="1256739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7020" y="193811"/>
            <a:ext cx="5267739" cy="611256"/>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System requirements </a:t>
            </a:r>
            <a:endParaRPr lang="en-US" sz="3200" b="1" dirty="0"/>
          </a:p>
        </p:txBody>
      </p:sp>
      <p:sp>
        <p:nvSpPr>
          <p:cNvPr id="4" name="Content Placeholder 2"/>
          <p:cNvSpPr txBox="1">
            <a:spLocks/>
          </p:cNvSpPr>
          <p:nvPr/>
        </p:nvSpPr>
        <p:spPr>
          <a:xfrm>
            <a:off x="564541" y="1351721"/>
            <a:ext cx="8090933" cy="4850296"/>
          </a:xfrm>
          <a:prstGeom prst="rect">
            <a:avLst/>
          </a:prstGeom>
        </p:spPr>
        <p:txBody>
          <a:bodyPr>
            <a:normAutofit fontScale="85000" lnSpcReduction="20000"/>
          </a:bodyPr>
          <a:lst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100" dirty="0" smtClean="0"/>
              <a:t>Mental Health Plan Contract</a:t>
            </a:r>
          </a:p>
          <a:p>
            <a:pPr lvl="1"/>
            <a:r>
              <a:rPr lang="en-US" sz="2200" dirty="0" smtClean="0"/>
              <a:t>State and Federal laws</a:t>
            </a:r>
          </a:p>
          <a:p>
            <a:pPr lvl="1"/>
            <a:r>
              <a:rPr lang="en-US" sz="2200" dirty="0" smtClean="0"/>
              <a:t>Outlines responsibilities and requirements </a:t>
            </a:r>
          </a:p>
          <a:p>
            <a:pPr lvl="1"/>
            <a:r>
              <a:rPr lang="en-US" sz="2200" dirty="0" smtClean="0"/>
              <a:t>Conforms with federal requirements for Prepaid Inpatient Health Plans (PIHPs), as MHPs are considered PIHPs </a:t>
            </a:r>
          </a:p>
          <a:p>
            <a:pPr lvl="2"/>
            <a:r>
              <a:rPr lang="en-US" sz="2200" dirty="0" smtClean="0"/>
              <a:t>Statutes and Regulations</a:t>
            </a:r>
          </a:p>
          <a:p>
            <a:pPr lvl="3"/>
            <a:r>
              <a:rPr lang="en-US" sz="1900" dirty="0" smtClean="0"/>
              <a:t>Title 42, Code of Federal Regulations</a:t>
            </a:r>
          </a:p>
          <a:p>
            <a:pPr lvl="3"/>
            <a:r>
              <a:rPr lang="en-US" sz="1900" dirty="0" smtClean="0"/>
              <a:t>California Welfare and Institutions Code commencing with 14700 et seq.</a:t>
            </a:r>
          </a:p>
          <a:p>
            <a:pPr lvl="3"/>
            <a:r>
              <a:rPr lang="en-US" sz="1900" dirty="0" smtClean="0"/>
              <a:t>Title 9, California Code of Regulations, chapter 11, Medi-Cal Specialty Mental Health Services, commending with 1810.100 et seq. </a:t>
            </a:r>
          </a:p>
          <a:p>
            <a:pPr lvl="5"/>
            <a:endParaRPr lang="en-US" dirty="0" smtClean="0"/>
          </a:p>
          <a:p>
            <a:pPr lvl="1"/>
            <a:endParaRPr lang="en-US" dirty="0"/>
          </a:p>
        </p:txBody>
      </p:sp>
    </p:spTree>
    <p:extLst>
      <p:ext uri="{BB962C8B-B14F-4D97-AF65-F5344CB8AC3E}">
        <p14:creationId xmlns:p14="http://schemas.microsoft.com/office/powerpoint/2010/main" val="8545713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7506" y="235225"/>
            <a:ext cx="6241774" cy="58972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3200" b="1" dirty="0" smtClean="0"/>
              <a:t>SERIOUS INCIDENTs </a:t>
            </a:r>
            <a:r>
              <a:rPr lang="en-US" sz="1800" dirty="0" smtClean="0"/>
              <a:t>(as of 5/31/18)</a:t>
            </a:r>
            <a:endParaRPr lang="en-US" sz="1800" b="1" dirty="0"/>
          </a:p>
        </p:txBody>
      </p:sp>
      <p:grpSp>
        <p:nvGrpSpPr>
          <p:cNvPr id="3" name="Group 4"/>
          <p:cNvGrpSpPr>
            <a:grpSpLocks noChangeAspect="1"/>
          </p:cNvGrpSpPr>
          <p:nvPr/>
        </p:nvGrpSpPr>
        <p:grpSpPr bwMode="auto">
          <a:xfrm>
            <a:off x="498475" y="1798632"/>
            <a:ext cx="8153401" cy="3759199"/>
            <a:chOff x="314" y="845"/>
            <a:chExt cx="5136" cy="2368"/>
          </a:xfrm>
        </p:grpSpPr>
        <p:sp>
          <p:nvSpPr>
            <p:cNvPr id="4" name="AutoShape 3"/>
            <p:cNvSpPr>
              <a:spLocks noChangeAspect="1" noChangeArrowheads="1" noTextEdit="1"/>
            </p:cNvSpPr>
            <p:nvPr/>
          </p:nvSpPr>
          <p:spPr bwMode="auto">
            <a:xfrm>
              <a:off x="314" y="861"/>
              <a:ext cx="5131" cy="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6" name="Group 205"/>
            <p:cNvGrpSpPr>
              <a:grpSpLocks/>
            </p:cNvGrpSpPr>
            <p:nvPr/>
          </p:nvGrpSpPr>
          <p:grpSpPr bwMode="auto">
            <a:xfrm>
              <a:off x="314" y="845"/>
              <a:ext cx="5131" cy="2368"/>
              <a:chOff x="314" y="845"/>
              <a:chExt cx="5131" cy="2368"/>
            </a:xfrm>
          </p:grpSpPr>
          <p:sp>
            <p:nvSpPr>
              <p:cNvPr id="13327" name="Rectangle 5"/>
              <p:cNvSpPr>
                <a:spLocks noChangeArrowheads="1"/>
              </p:cNvSpPr>
              <p:nvPr/>
            </p:nvSpPr>
            <p:spPr bwMode="auto">
              <a:xfrm>
                <a:off x="314" y="861"/>
                <a:ext cx="5131" cy="1584"/>
              </a:xfrm>
              <a:prstGeom prst="rect">
                <a:avLst/>
              </a:prstGeom>
              <a:solidFill>
                <a:srgbClr val="FABF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28" name="Rectangle 6"/>
              <p:cNvSpPr>
                <a:spLocks noChangeArrowheads="1"/>
              </p:cNvSpPr>
              <p:nvPr/>
            </p:nvSpPr>
            <p:spPr bwMode="auto">
              <a:xfrm>
                <a:off x="957" y="2862"/>
                <a:ext cx="571" cy="346"/>
              </a:xfrm>
              <a:prstGeom prst="rect">
                <a:avLst/>
              </a:prstGeom>
              <a:solidFill>
                <a:srgbClr val="FABF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29" name="Rectangle 7"/>
              <p:cNvSpPr>
                <a:spLocks noChangeArrowheads="1"/>
              </p:cNvSpPr>
              <p:nvPr/>
            </p:nvSpPr>
            <p:spPr bwMode="auto">
              <a:xfrm>
                <a:off x="1773" y="2862"/>
                <a:ext cx="255" cy="346"/>
              </a:xfrm>
              <a:prstGeom prst="rect">
                <a:avLst/>
              </a:prstGeom>
              <a:solidFill>
                <a:srgbClr val="FABF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30" name="Rectangle 8"/>
              <p:cNvSpPr>
                <a:spLocks noChangeArrowheads="1"/>
              </p:cNvSpPr>
              <p:nvPr/>
            </p:nvSpPr>
            <p:spPr bwMode="auto">
              <a:xfrm>
                <a:off x="2772" y="2862"/>
                <a:ext cx="321" cy="346"/>
              </a:xfrm>
              <a:prstGeom prst="rect">
                <a:avLst/>
              </a:prstGeom>
              <a:solidFill>
                <a:srgbClr val="FABF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31" name="Rectangle 9"/>
              <p:cNvSpPr>
                <a:spLocks noChangeArrowheads="1"/>
              </p:cNvSpPr>
              <p:nvPr/>
            </p:nvSpPr>
            <p:spPr bwMode="auto">
              <a:xfrm>
                <a:off x="5186" y="2862"/>
                <a:ext cx="259" cy="346"/>
              </a:xfrm>
              <a:prstGeom prst="rect">
                <a:avLst/>
              </a:prstGeom>
              <a:solidFill>
                <a:srgbClr val="FABF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32" name="Rectangle 10"/>
              <p:cNvSpPr>
                <a:spLocks noChangeArrowheads="1"/>
              </p:cNvSpPr>
              <p:nvPr/>
            </p:nvSpPr>
            <p:spPr bwMode="auto">
              <a:xfrm rot="16200000">
                <a:off x="400" y="1542"/>
                <a:ext cx="87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itchFamily="34" charset="0"/>
                    <a:cs typeface="Arial" pitchFamily="34" charset="0"/>
                  </a:rPr>
                  <a:t>Incident in Media</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33" name="Rectangle 11"/>
              <p:cNvSpPr>
                <a:spLocks noChangeArrowheads="1"/>
              </p:cNvSpPr>
              <p:nvPr/>
            </p:nvSpPr>
            <p:spPr bwMode="auto">
              <a:xfrm rot="16200000">
                <a:off x="650" y="1547"/>
                <a:ext cx="87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itchFamily="34" charset="0"/>
                    <a:cs typeface="Arial" pitchFamily="34" charset="0"/>
                  </a:rPr>
                  <a:t>Death by Suicide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34" name="Rectangle 12"/>
              <p:cNvSpPr>
                <a:spLocks noChangeArrowheads="1"/>
              </p:cNvSpPr>
              <p:nvPr/>
            </p:nvSpPr>
            <p:spPr bwMode="auto">
              <a:xfrm rot="16200000">
                <a:off x="614" y="1530"/>
                <a:ext cx="138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itchFamily="34" charset="0"/>
                    <a:cs typeface="Arial" pitchFamily="34" charset="0"/>
                  </a:rPr>
                  <a:t>Death Under Questionable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35" name="Rectangle 13"/>
              <p:cNvSpPr>
                <a:spLocks noChangeArrowheads="1"/>
              </p:cNvSpPr>
              <p:nvPr/>
            </p:nvSpPr>
            <p:spPr bwMode="auto">
              <a:xfrm rot="16200000">
                <a:off x="1058" y="1556"/>
                <a:ext cx="77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itchFamily="34" charset="0"/>
                    <a:cs typeface="Arial" pitchFamily="34" charset="0"/>
                  </a:rPr>
                  <a:t>Circumstances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36" name="Rectangle 14"/>
              <p:cNvSpPr>
                <a:spLocks noChangeArrowheads="1"/>
              </p:cNvSpPr>
              <p:nvPr/>
            </p:nvSpPr>
            <p:spPr bwMode="auto">
              <a:xfrm rot="16200000">
                <a:off x="1169" y="1547"/>
                <a:ext cx="97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itchFamily="34" charset="0"/>
                    <a:cs typeface="Arial" pitchFamily="34" charset="0"/>
                  </a:rPr>
                  <a:t>Death by Homicide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37" name="Rectangle 15"/>
              <p:cNvSpPr>
                <a:spLocks noChangeArrowheads="1"/>
              </p:cNvSpPr>
              <p:nvPr/>
            </p:nvSpPr>
            <p:spPr bwMode="auto">
              <a:xfrm rot="16200000">
                <a:off x="1497" y="1544"/>
                <a:ext cx="81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itchFamily="34" charset="0"/>
                    <a:cs typeface="Arial" pitchFamily="34" charset="0"/>
                  </a:rPr>
                  <a:t>Suicide Attempt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38" name="Rectangle 16"/>
              <p:cNvSpPr>
                <a:spLocks noChangeArrowheads="1"/>
              </p:cNvSpPr>
              <p:nvPr/>
            </p:nvSpPr>
            <p:spPr bwMode="auto">
              <a:xfrm rot="16200000">
                <a:off x="1423" y="1536"/>
                <a:ext cx="146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itchFamily="34" charset="0"/>
                    <a:cs typeface="Arial" pitchFamily="34" charset="0"/>
                  </a:rPr>
                  <a:t>Homicide Attempt by a Client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39" name="Rectangle 17"/>
              <p:cNvSpPr>
                <a:spLocks noChangeArrowheads="1"/>
              </p:cNvSpPr>
              <p:nvPr/>
            </p:nvSpPr>
            <p:spPr bwMode="auto">
              <a:xfrm rot="16200000">
                <a:off x="1699" y="1533"/>
                <a:ext cx="141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itchFamily="34" charset="0"/>
                    <a:cs typeface="Arial" pitchFamily="34" charset="0"/>
                  </a:rPr>
                  <a:t>Injurious Assault on a Client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40" name="Rectangle 18"/>
              <p:cNvSpPr>
                <a:spLocks noChangeArrowheads="1"/>
              </p:cNvSpPr>
              <p:nvPr/>
            </p:nvSpPr>
            <p:spPr bwMode="auto">
              <a:xfrm rot="16200000">
                <a:off x="1954" y="1534"/>
                <a:ext cx="140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itchFamily="34" charset="0"/>
                    <a:cs typeface="Arial" pitchFamily="34" charset="0"/>
                  </a:rPr>
                  <a:t>Injurious Assault by a Client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41" name="Rectangle 19"/>
              <p:cNvSpPr>
                <a:spLocks noChangeArrowheads="1"/>
              </p:cNvSpPr>
              <p:nvPr/>
            </p:nvSpPr>
            <p:spPr bwMode="auto">
              <a:xfrm rot="16200000">
                <a:off x="2204" y="1534"/>
                <a:ext cx="133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itchFamily="34" charset="0"/>
                    <a:cs typeface="Arial" pitchFamily="34" charset="0"/>
                  </a:rPr>
                  <a:t>Tarasoff (Report made by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42" name="Rectangle 20"/>
              <p:cNvSpPr>
                <a:spLocks noChangeArrowheads="1"/>
              </p:cNvSpPr>
              <p:nvPr/>
            </p:nvSpPr>
            <p:spPr bwMode="auto">
              <a:xfrm rot="16200000">
                <a:off x="2755" y="1548"/>
                <a:ext cx="509"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itchFamily="34" charset="0"/>
                    <a:cs typeface="Arial" pitchFamily="34" charset="0"/>
                  </a:rPr>
                  <a:t>Program)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43" name="Rectangle 21"/>
              <p:cNvSpPr>
                <a:spLocks noChangeArrowheads="1"/>
              </p:cNvSpPr>
              <p:nvPr/>
            </p:nvSpPr>
            <p:spPr bwMode="auto">
              <a:xfrm rot="16200000">
                <a:off x="2449" y="1541"/>
                <a:ext cx="147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itchFamily="34" charset="0"/>
                    <a:cs typeface="Arial" pitchFamily="34" charset="0"/>
                  </a:rPr>
                  <a:t>Tarasoff (Report received by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44" name="Rectangle 22"/>
              <p:cNvSpPr>
                <a:spLocks noChangeArrowheads="1"/>
              </p:cNvSpPr>
              <p:nvPr/>
            </p:nvSpPr>
            <p:spPr bwMode="auto">
              <a:xfrm rot="16200000">
                <a:off x="3071" y="1548"/>
                <a:ext cx="509"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itchFamily="34" charset="0"/>
                    <a:cs typeface="Arial" pitchFamily="34" charset="0"/>
                  </a:rPr>
                  <a:t>Program)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45" name="Rectangle 23"/>
              <p:cNvSpPr>
                <a:spLocks noChangeArrowheads="1"/>
              </p:cNvSpPr>
              <p:nvPr/>
            </p:nvSpPr>
            <p:spPr bwMode="auto">
              <a:xfrm rot="16200000">
                <a:off x="2850" y="1548"/>
                <a:ext cx="123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itchFamily="34" charset="0"/>
                    <a:cs typeface="Arial" pitchFamily="34" charset="0"/>
                  </a:rPr>
                  <a:t>Serious Allegations of or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46" name="Rectangle 24"/>
              <p:cNvSpPr>
                <a:spLocks noChangeArrowheads="1"/>
              </p:cNvSpPr>
              <p:nvPr/>
            </p:nvSpPr>
            <p:spPr bwMode="auto">
              <a:xfrm rot="16200000">
                <a:off x="2848" y="1531"/>
                <a:ext cx="152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itchFamily="34" charset="0"/>
                    <a:cs typeface="Arial" pitchFamily="34" charset="0"/>
                  </a:rPr>
                  <a:t>Confirmed Inappropriate Staff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47" name="Rectangle 25"/>
              <p:cNvSpPr>
                <a:spLocks noChangeArrowheads="1"/>
              </p:cNvSpPr>
              <p:nvPr/>
            </p:nvSpPr>
            <p:spPr bwMode="auto">
              <a:xfrm rot="16200000">
                <a:off x="3662" y="1552"/>
                <a:ext cx="17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itchFamily="34" charset="0"/>
                    <a:cs typeface="Arial" pitchFamily="34" charset="0"/>
                  </a:rPr>
                  <a:t>Bx</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48" name="Rectangle 26"/>
              <p:cNvSpPr>
                <a:spLocks noChangeArrowheads="1"/>
              </p:cNvSpPr>
              <p:nvPr/>
            </p:nvSpPr>
            <p:spPr bwMode="auto">
              <a:xfrm rot="16200000">
                <a:off x="3352" y="1540"/>
                <a:ext cx="115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itchFamily="34" charset="0"/>
                    <a:cs typeface="Arial" pitchFamily="34" charset="0"/>
                  </a:rPr>
                  <a:t>Serious Physical Injury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49" name="Rectangle 27"/>
              <p:cNvSpPr>
                <a:spLocks noChangeArrowheads="1"/>
              </p:cNvSpPr>
              <p:nvPr/>
            </p:nvSpPr>
            <p:spPr bwMode="auto">
              <a:xfrm rot="16200000">
                <a:off x="3568" y="1531"/>
                <a:ext cx="115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itchFamily="34" charset="0"/>
                    <a:cs typeface="Arial" pitchFamily="34" charset="0"/>
                  </a:rPr>
                  <a:t>Apparent Overdose of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50" name="Rectangle 28"/>
              <p:cNvSpPr>
                <a:spLocks noChangeArrowheads="1"/>
              </p:cNvSpPr>
              <p:nvPr/>
            </p:nvSpPr>
            <p:spPr bwMode="auto">
              <a:xfrm rot="16200000">
                <a:off x="3921" y="1543"/>
                <a:ext cx="73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itchFamily="34" charset="0"/>
                    <a:cs typeface="Arial" pitchFamily="34" charset="0"/>
                  </a:rPr>
                  <a:t>Alcohol/Drugs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51" name="Rectangle 29"/>
              <p:cNvSpPr>
                <a:spLocks noChangeArrowheads="1"/>
              </p:cNvSpPr>
              <p:nvPr/>
            </p:nvSpPr>
            <p:spPr bwMode="auto">
              <a:xfrm rot="16200000">
                <a:off x="4497" y="153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52" name="Rectangle 30"/>
              <p:cNvSpPr>
                <a:spLocks noChangeArrowheads="1"/>
              </p:cNvSpPr>
              <p:nvPr/>
            </p:nvSpPr>
            <p:spPr bwMode="auto">
              <a:xfrm rot="16200000">
                <a:off x="3963" y="1536"/>
                <a:ext cx="150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itchFamily="34" charset="0"/>
                    <a:cs typeface="Arial" pitchFamily="34" charset="0"/>
                  </a:rPr>
                  <a:t>Physical Restraints (Prone or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53" name="Rectangle 31"/>
              <p:cNvSpPr>
                <a:spLocks noChangeArrowheads="1"/>
              </p:cNvSpPr>
              <p:nvPr/>
            </p:nvSpPr>
            <p:spPr bwMode="auto">
              <a:xfrm rot="16200000">
                <a:off x="4639" y="1545"/>
                <a:ext cx="42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itchFamily="34" charset="0"/>
                    <a:cs typeface="Arial" pitchFamily="34" charset="0"/>
                  </a:rPr>
                  <a:t>Supine)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54" name="Rectangle 32"/>
              <p:cNvSpPr>
                <a:spLocks noChangeArrowheads="1"/>
              </p:cNvSpPr>
              <p:nvPr/>
            </p:nvSpPr>
            <p:spPr bwMode="auto">
              <a:xfrm rot="16200000">
                <a:off x="4901" y="1548"/>
                <a:ext cx="32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itchFamily="34" charset="0"/>
                    <a:cs typeface="Arial" pitchFamily="34" charset="0"/>
                  </a:rPr>
                  <a:t>Other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55" name="Rectangle 33"/>
              <p:cNvSpPr>
                <a:spLocks noChangeArrowheads="1"/>
              </p:cNvSpPr>
              <p:nvPr/>
            </p:nvSpPr>
            <p:spPr bwMode="auto">
              <a:xfrm rot="16200000">
                <a:off x="5131" y="1558"/>
                <a:ext cx="37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pitchFamily="34" charset="0"/>
                    <a:cs typeface="Arial" pitchFamily="34" charset="0"/>
                  </a:rPr>
                  <a:t>Totals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56" name="Rectangle 34"/>
              <p:cNvSpPr>
                <a:spLocks noChangeArrowheads="1"/>
              </p:cNvSpPr>
              <p:nvPr/>
            </p:nvSpPr>
            <p:spPr bwMode="auto">
              <a:xfrm>
                <a:off x="372" y="2483"/>
                <a:ext cx="32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pitchFamily="34" charset="0"/>
                    <a:cs typeface="Arial" pitchFamily="34" charset="0"/>
                  </a:rPr>
                  <a:t>A/OA</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57" name="Rectangle 35"/>
              <p:cNvSpPr>
                <a:spLocks noChangeArrowheads="1"/>
              </p:cNvSpPr>
              <p:nvPr/>
            </p:nvSpPr>
            <p:spPr bwMode="auto">
              <a:xfrm>
                <a:off x="804" y="2483"/>
                <a:ext cx="11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smtClean="0">
                    <a:solidFill>
                      <a:srgbClr val="000000"/>
                    </a:solidFill>
                  </a:rPr>
                  <a:t>11</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58" name="Rectangle 36"/>
              <p:cNvSpPr>
                <a:spLocks noChangeArrowheads="1"/>
              </p:cNvSpPr>
              <p:nvPr/>
            </p:nvSpPr>
            <p:spPr bwMode="auto">
              <a:xfrm>
                <a:off x="1020" y="2483"/>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smtClean="0">
                    <a:solidFill>
                      <a:srgbClr val="000000"/>
                    </a:solidFill>
                  </a:rPr>
                  <a:t>13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59" name="Rectangle 37"/>
              <p:cNvSpPr>
                <a:spLocks noChangeArrowheads="1"/>
              </p:cNvSpPr>
              <p:nvPr/>
            </p:nvSpPr>
            <p:spPr bwMode="auto">
              <a:xfrm>
                <a:off x="1303" y="2483"/>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pitchFamily="34" charset="0"/>
                    <a:cs typeface="Arial" pitchFamily="34" charset="0"/>
                  </a:rPr>
                  <a:t>19</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60" name="Rectangle 38"/>
              <p:cNvSpPr>
                <a:spLocks noChangeArrowheads="1"/>
              </p:cNvSpPr>
              <p:nvPr/>
            </p:nvSpPr>
            <p:spPr bwMode="auto">
              <a:xfrm>
                <a:off x="1620" y="2483"/>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1</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61" name="Rectangle 39"/>
              <p:cNvSpPr>
                <a:spLocks noChangeArrowheads="1"/>
              </p:cNvSpPr>
              <p:nvPr/>
            </p:nvSpPr>
            <p:spPr bwMode="auto">
              <a:xfrm>
                <a:off x="1836" y="2483"/>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pitchFamily="34" charset="0"/>
                    <a:cs typeface="Arial" pitchFamily="34" charset="0"/>
                  </a:rPr>
                  <a:t>41</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62" name="Rectangle 40"/>
              <p:cNvSpPr>
                <a:spLocks noChangeArrowheads="1"/>
              </p:cNvSpPr>
              <p:nvPr/>
            </p:nvSpPr>
            <p:spPr bwMode="auto">
              <a:xfrm>
                <a:off x="2119" y="2483"/>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2</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63" name="Rectangle 41"/>
              <p:cNvSpPr>
                <a:spLocks noChangeArrowheads="1"/>
              </p:cNvSpPr>
              <p:nvPr/>
            </p:nvSpPr>
            <p:spPr bwMode="auto">
              <a:xfrm>
                <a:off x="2368" y="2483"/>
                <a:ext cx="11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pitchFamily="34" charset="0"/>
                    <a:cs typeface="Arial" pitchFamily="34" charset="0"/>
                  </a:rPr>
                  <a:t>1</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64" name="Rectangle 42"/>
              <p:cNvSpPr>
                <a:spLocks noChangeArrowheads="1"/>
              </p:cNvSpPr>
              <p:nvPr/>
            </p:nvSpPr>
            <p:spPr bwMode="auto">
              <a:xfrm>
                <a:off x="2618" y="2483"/>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65" name="Rectangle 43"/>
              <p:cNvSpPr>
                <a:spLocks noChangeArrowheads="1"/>
              </p:cNvSpPr>
              <p:nvPr/>
            </p:nvSpPr>
            <p:spPr bwMode="auto">
              <a:xfrm>
                <a:off x="2868" y="2483"/>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smtClean="0">
                    <a:solidFill>
                      <a:srgbClr val="000000"/>
                    </a:solidFill>
                  </a:rPr>
                  <a:t>38</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66" name="Rectangle 44"/>
              <p:cNvSpPr>
                <a:spLocks noChangeArrowheads="1"/>
              </p:cNvSpPr>
              <p:nvPr/>
            </p:nvSpPr>
            <p:spPr bwMode="auto">
              <a:xfrm>
                <a:off x="3212" y="2483"/>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67" name="Rectangle 45"/>
              <p:cNvSpPr>
                <a:spLocks noChangeArrowheads="1"/>
              </p:cNvSpPr>
              <p:nvPr/>
            </p:nvSpPr>
            <p:spPr bwMode="auto">
              <a:xfrm>
                <a:off x="3573" y="2483"/>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2</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68" name="Rectangle 46"/>
              <p:cNvSpPr>
                <a:spLocks noChangeArrowheads="1"/>
              </p:cNvSpPr>
              <p:nvPr/>
            </p:nvSpPr>
            <p:spPr bwMode="auto">
              <a:xfrm>
                <a:off x="3861" y="2483"/>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pitchFamily="34" charset="0"/>
                    <a:cs typeface="Arial" pitchFamily="34" charset="0"/>
                  </a:rPr>
                  <a:t>13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69" name="Rectangle 47"/>
              <p:cNvSpPr>
                <a:spLocks noChangeArrowheads="1"/>
              </p:cNvSpPr>
              <p:nvPr/>
            </p:nvSpPr>
            <p:spPr bwMode="auto">
              <a:xfrm>
                <a:off x="4144" y="2483"/>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pitchFamily="34" charset="0"/>
                    <a:cs typeface="Arial" pitchFamily="34" charset="0"/>
                  </a:rPr>
                  <a:t>14</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71" name="Rectangle 49"/>
              <p:cNvSpPr>
                <a:spLocks noChangeArrowheads="1"/>
              </p:cNvSpPr>
              <p:nvPr/>
            </p:nvSpPr>
            <p:spPr bwMode="auto">
              <a:xfrm>
                <a:off x="4744" y="2483"/>
                <a:ext cx="11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pitchFamily="34" charset="0"/>
                    <a:cs typeface="Arial" pitchFamily="34" charset="0"/>
                  </a:rPr>
                  <a:t>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72" name="Rectangle 50"/>
              <p:cNvSpPr>
                <a:spLocks noChangeArrowheads="1"/>
              </p:cNvSpPr>
              <p:nvPr/>
            </p:nvSpPr>
            <p:spPr bwMode="auto">
              <a:xfrm>
                <a:off x="4999" y="2483"/>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smtClean="0">
                    <a:solidFill>
                      <a:srgbClr val="000000"/>
                    </a:solidFill>
                  </a:rPr>
                  <a:t>17</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73" name="Rectangle 51"/>
              <p:cNvSpPr>
                <a:spLocks noChangeArrowheads="1"/>
              </p:cNvSpPr>
              <p:nvPr/>
            </p:nvSpPr>
            <p:spPr bwMode="auto">
              <a:xfrm>
                <a:off x="5219" y="2483"/>
                <a:ext cx="1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pitchFamily="34" charset="0"/>
                    <a:cs typeface="Arial" pitchFamily="34" charset="0"/>
                  </a:rPr>
                  <a:t>203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74" name="Rectangle 52"/>
              <p:cNvSpPr>
                <a:spLocks noChangeArrowheads="1"/>
              </p:cNvSpPr>
              <p:nvPr/>
            </p:nvSpPr>
            <p:spPr bwMode="auto">
              <a:xfrm>
                <a:off x="400" y="2694"/>
                <a:ext cx="27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pitchFamily="34" charset="0"/>
                    <a:cs typeface="Arial" pitchFamily="34" charset="0"/>
                  </a:rPr>
                  <a:t>CYF</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75" name="Rectangle 53"/>
              <p:cNvSpPr>
                <a:spLocks noChangeArrowheads="1"/>
              </p:cNvSpPr>
              <p:nvPr/>
            </p:nvSpPr>
            <p:spPr bwMode="auto">
              <a:xfrm>
                <a:off x="804" y="2694"/>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smtClean="0">
                    <a:solidFill>
                      <a:srgbClr val="000000"/>
                    </a:solidFill>
                  </a:rPr>
                  <a:t>10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76" name="Rectangle 54"/>
              <p:cNvSpPr>
                <a:spLocks noChangeArrowheads="1"/>
              </p:cNvSpPr>
              <p:nvPr/>
            </p:nvSpPr>
            <p:spPr bwMode="auto">
              <a:xfrm>
                <a:off x="1053" y="2694"/>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77" name="Rectangle 55"/>
              <p:cNvSpPr>
                <a:spLocks noChangeArrowheads="1"/>
              </p:cNvSpPr>
              <p:nvPr/>
            </p:nvSpPr>
            <p:spPr bwMode="auto">
              <a:xfrm>
                <a:off x="1336" y="2694"/>
                <a:ext cx="11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pitchFamily="34" charset="0"/>
                    <a:cs typeface="Arial" pitchFamily="34" charset="0"/>
                  </a:rPr>
                  <a:t>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78" name="Rectangle 56"/>
              <p:cNvSpPr>
                <a:spLocks noChangeArrowheads="1"/>
              </p:cNvSpPr>
              <p:nvPr/>
            </p:nvSpPr>
            <p:spPr bwMode="auto">
              <a:xfrm>
                <a:off x="1620" y="2694"/>
                <a:ext cx="11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pitchFamily="34" charset="0"/>
                    <a:cs typeface="Arial" pitchFamily="34" charset="0"/>
                  </a:rPr>
                  <a:t>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79" name="Rectangle 57"/>
              <p:cNvSpPr>
                <a:spLocks noChangeArrowheads="1"/>
              </p:cNvSpPr>
              <p:nvPr/>
            </p:nvSpPr>
            <p:spPr bwMode="auto">
              <a:xfrm>
                <a:off x="1836" y="2694"/>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smtClean="0">
                    <a:solidFill>
                      <a:srgbClr val="000000"/>
                    </a:solidFill>
                  </a:rPr>
                  <a:t>22</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80" name="Rectangle 58"/>
              <p:cNvSpPr>
                <a:spLocks noChangeArrowheads="1"/>
              </p:cNvSpPr>
              <p:nvPr/>
            </p:nvSpPr>
            <p:spPr bwMode="auto">
              <a:xfrm>
                <a:off x="2119" y="2694"/>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1</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81" name="Rectangle 59"/>
              <p:cNvSpPr>
                <a:spLocks noChangeArrowheads="1"/>
              </p:cNvSpPr>
              <p:nvPr/>
            </p:nvSpPr>
            <p:spPr bwMode="auto">
              <a:xfrm>
                <a:off x="2368" y="2694"/>
                <a:ext cx="11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pitchFamily="34" charset="0"/>
                    <a:cs typeface="Arial" pitchFamily="34" charset="0"/>
                  </a:rPr>
                  <a:t>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82" name="Rectangle 60"/>
              <p:cNvSpPr>
                <a:spLocks noChangeArrowheads="1"/>
              </p:cNvSpPr>
              <p:nvPr/>
            </p:nvSpPr>
            <p:spPr bwMode="auto">
              <a:xfrm>
                <a:off x="2618" y="2694"/>
                <a:ext cx="11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pitchFamily="34" charset="0"/>
                    <a:cs typeface="Arial" pitchFamily="34" charset="0"/>
                  </a:rPr>
                  <a:t>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83" name="Rectangle 61"/>
              <p:cNvSpPr>
                <a:spLocks noChangeArrowheads="1"/>
              </p:cNvSpPr>
              <p:nvPr/>
            </p:nvSpPr>
            <p:spPr bwMode="auto">
              <a:xfrm>
                <a:off x="2901" y="2694"/>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84" name="Rectangle 62"/>
              <p:cNvSpPr>
                <a:spLocks noChangeArrowheads="1"/>
              </p:cNvSpPr>
              <p:nvPr/>
            </p:nvSpPr>
            <p:spPr bwMode="auto">
              <a:xfrm>
                <a:off x="3218" y="2694"/>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85" name="Rectangle 63"/>
              <p:cNvSpPr>
                <a:spLocks noChangeArrowheads="1"/>
              </p:cNvSpPr>
              <p:nvPr/>
            </p:nvSpPr>
            <p:spPr bwMode="auto">
              <a:xfrm>
                <a:off x="3573" y="2694"/>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1</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86" name="Rectangle 64"/>
              <p:cNvSpPr>
                <a:spLocks noChangeArrowheads="1"/>
              </p:cNvSpPr>
              <p:nvPr/>
            </p:nvSpPr>
            <p:spPr bwMode="auto">
              <a:xfrm>
                <a:off x="3895" y="2694"/>
                <a:ext cx="11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pitchFamily="34" charset="0"/>
                    <a:cs typeface="Arial" pitchFamily="34" charset="0"/>
                  </a:rPr>
                  <a:t>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87" name="Rectangle 65"/>
              <p:cNvSpPr>
                <a:spLocks noChangeArrowheads="1"/>
              </p:cNvSpPr>
              <p:nvPr/>
            </p:nvSpPr>
            <p:spPr bwMode="auto">
              <a:xfrm>
                <a:off x="4178" y="2694"/>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5</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89" name="Rectangle 67"/>
              <p:cNvSpPr>
                <a:spLocks noChangeArrowheads="1"/>
              </p:cNvSpPr>
              <p:nvPr/>
            </p:nvSpPr>
            <p:spPr bwMode="auto">
              <a:xfrm>
                <a:off x="4682" y="2694"/>
                <a:ext cx="1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smtClean="0">
                    <a:solidFill>
                      <a:srgbClr val="000000"/>
                    </a:solidFill>
                  </a:rPr>
                  <a:t>130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90" name="Rectangle 68"/>
              <p:cNvSpPr>
                <a:spLocks noChangeArrowheads="1"/>
              </p:cNvSpPr>
              <p:nvPr/>
            </p:nvSpPr>
            <p:spPr bwMode="auto">
              <a:xfrm>
                <a:off x="5027" y="2694"/>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5</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91" name="Rectangle 69"/>
              <p:cNvSpPr>
                <a:spLocks noChangeArrowheads="1"/>
              </p:cNvSpPr>
              <p:nvPr/>
            </p:nvSpPr>
            <p:spPr bwMode="auto">
              <a:xfrm>
                <a:off x="5219" y="2694"/>
                <a:ext cx="1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smtClean="0">
                    <a:solidFill>
                      <a:srgbClr val="000000"/>
                    </a:solidFill>
                  </a:rPr>
                  <a:t>197</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92" name="Rectangle 70"/>
              <p:cNvSpPr>
                <a:spLocks noChangeArrowheads="1"/>
              </p:cNvSpPr>
              <p:nvPr/>
            </p:nvSpPr>
            <p:spPr bwMode="auto">
              <a:xfrm>
                <a:off x="352" y="2915"/>
                <a:ext cx="365"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TOTAL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93" name="Rectangle 71"/>
              <p:cNvSpPr>
                <a:spLocks noChangeArrowheads="1"/>
              </p:cNvSpPr>
              <p:nvPr/>
            </p:nvSpPr>
            <p:spPr bwMode="auto">
              <a:xfrm>
                <a:off x="410" y="3040"/>
                <a:ext cx="254"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SOC</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94" name="Rectangle 72"/>
              <p:cNvSpPr>
                <a:spLocks noChangeArrowheads="1"/>
              </p:cNvSpPr>
              <p:nvPr/>
            </p:nvSpPr>
            <p:spPr bwMode="auto">
              <a:xfrm>
                <a:off x="778" y="2978"/>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smtClean="0">
                    <a:solidFill>
                      <a:srgbClr val="000000"/>
                    </a:solidFill>
                  </a:rPr>
                  <a:t>21</a:t>
                </a:r>
                <a:endParaRPr kumimoji="0" lang="en-US" altLang="en-US" sz="1400" b="0" i="0" u="none" strike="noStrike" cap="none" normalizeH="0" baseline="0" dirty="0" smtClean="0">
                  <a:ln>
                    <a:noFill/>
                  </a:ln>
                  <a:solidFill>
                    <a:schemeClr val="tx1"/>
                  </a:solidFill>
                  <a:effectLst/>
                </a:endParaRPr>
              </a:p>
            </p:txBody>
          </p:sp>
          <p:sp>
            <p:nvSpPr>
              <p:cNvPr id="13395" name="Rectangle 73"/>
              <p:cNvSpPr>
                <a:spLocks noChangeArrowheads="1"/>
              </p:cNvSpPr>
              <p:nvPr/>
            </p:nvSpPr>
            <p:spPr bwMode="auto">
              <a:xfrm>
                <a:off x="1022" y="2978"/>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smtClean="0">
                    <a:solidFill>
                      <a:srgbClr val="000000"/>
                    </a:solidFill>
                  </a:rPr>
                  <a:t>13</a:t>
                </a:r>
                <a:endParaRPr kumimoji="0" lang="en-US" altLang="en-US" sz="1400" b="0" i="0" u="none" strike="noStrike" cap="none" normalizeH="0" baseline="0" dirty="0" smtClean="0">
                  <a:ln>
                    <a:noFill/>
                  </a:ln>
                  <a:solidFill>
                    <a:schemeClr val="tx1"/>
                  </a:solidFill>
                  <a:effectLst/>
                </a:endParaRPr>
              </a:p>
            </p:txBody>
          </p:sp>
          <p:sp>
            <p:nvSpPr>
              <p:cNvPr id="13396" name="Rectangle 74"/>
              <p:cNvSpPr>
                <a:spLocks noChangeArrowheads="1"/>
              </p:cNvSpPr>
              <p:nvPr/>
            </p:nvSpPr>
            <p:spPr bwMode="auto">
              <a:xfrm>
                <a:off x="1317" y="2978"/>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pitchFamily="34" charset="0"/>
                    <a:cs typeface="Arial" pitchFamily="34" charset="0"/>
                  </a:rPr>
                  <a:t>19</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97" name="Rectangle 75"/>
              <p:cNvSpPr>
                <a:spLocks noChangeArrowheads="1"/>
              </p:cNvSpPr>
              <p:nvPr/>
            </p:nvSpPr>
            <p:spPr bwMode="auto">
              <a:xfrm>
                <a:off x="1624" y="2978"/>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1</a:t>
                </a:r>
                <a:endParaRPr kumimoji="0" lang="en-US" altLang="en-US" sz="1400" b="0" i="0" u="none" strike="noStrike" cap="none" normalizeH="0" baseline="0" dirty="0" smtClean="0">
                  <a:ln>
                    <a:noFill/>
                  </a:ln>
                  <a:solidFill>
                    <a:schemeClr val="tx1"/>
                  </a:solidFill>
                  <a:effectLst/>
                </a:endParaRPr>
              </a:p>
            </p:txBody>
          </p:sp>
          <p:sp>
            <p:nvSpPr>
              <p:cNvPr id="13398" name="Rectangle 76"/>
              <p:cNvSpPr>
                <a:spLocks noChangeArrowheads="1"/>
              </p:cNvSpPr>
              <p:nvPr/>
            </p:nvSpPr>
            <p:spPr bwMode="auto">
              <a:xfrm>
                <a:off x="1838" y="2978"/>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smtClean="0">
                    <a:solidFill>
                      <a:srgbClr val="000000"/>
                    </a:solidFill>
                  </a:rPr>
                  <a:t>63</a:t>
                </a:r>
                <a:endParaRPr kumimoji="0" lang="en-US" altLang="en-US" sz="1400" b="0" i="0" u="none" strike="noStrike" cap="none" normalizeH="0" baseline="0" dirty="0" smtClean="0">
                  <a:ln>
                    <a:noFill/>
                  </a:ln>
                  <a:solidFill>
                    <a:schemeClr val="tx1"/>
                  </a:solidFill>
                  <a:effectLst/>
                </a:endParaRPr>
              </a:p>
            </p:txBody>
          </p:sp>
          <p:sp>
            <p:nvSpPr>
              <p:cNvPr id="13399" name="Rectangle 77"/>
              <p:cNvSpPr>
                <a:spLocks noChangeArrowheads="1"/>
              </p:cNvSpPr>
              <p:nvPr/>
            </p:nvSpPr>
            <p:spPr bwMode="auto">
              <a:xfrm>
                <a:off x="2124" y="2978"/>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3</a:t>
                </a:r>
                <a:endParaRPr kumimoji="0" lang="en-US" altLang="en-US" sz="1400" b="0" i="0" u="none" strike="noStrike" cap="none" normalizeH="0" baseline="0" dirty="0" smtClean="0">
                  <a:ln>
                    <a:noFill/>
                  </a:ln>
                  <a:solidFill>
                    <a:schemeClr val="tx1"/>
                  </a:solidFill>
                  <a:effectLst/>
                </a:endParaRPr>
              </a:p>
            </p:txBody>
          </p:sp>
          <p:sp>
            <p:nvSpPr>
              <p:cNvPr id="13400" name="Rectangle 78"/>
              <p:cNvSpPr>
                <a:spLocks noChangeArrowheads="1"/>
              </p:cNvSpPr>
              <p:nvPr/>
            </p:nvSpPr>
            <p:spPr bwMode="auto">
              <a:xfrm>
                <a:off x="2373" y="2978"/>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pitchFamily="34" charset="0"/>
                    <a:cs typeface="Arial" pitchFamily="34" charset="0"/>
                  </a:rPr>
                  <a:t>1</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401" name="Rectangle 79"/>
              <p:cNvSpPr>
                <a:spLocks noChangeArrowheads="1"/>
              </p:cNvSpPr>
              <p:nvPr/>
            </p:nvSpPr>
            <p:spPr bwMode="auto">
              <a:xfrm>
                <a:off x="2623" y="2978"/>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0</a:t>
                </a:r>
                <a:endParaRPr kumimoji="0" lang="en-US" altLang="en-US" sz="1400" b="0" i="0" u="none" strike="noStrike" cap="none" normalizeH="0" baseline="0" dirty="0" smtClean="0">
                  <a:ln>
                    <a:noFill/>
                  </a:ln>
                  <a:solidFill>
                    <a:schemeClr val="tx1"/>
                  </a:solidFill>
                  <a:effectLst/>
                </a:endParaRPr>
              </a:p>
            </p:txBody>
          </p:sp>
          <p:sp>
            <p:nvSpPr>
              <p:cNvPr id="13402" name="Rectangle 80"/>
              <p:cNvSpPr>
                <a:spLocks noChangeArrowheads="1"/>
              </p:cNvSpPr>
              <p:nvPr/>
            </p:nvSpPr>
            <p:spPr bwMode="auto">
              <a:xfrm>
                <a:off x="2882" y="2978"/>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smtClean="0">
                    <a:solidFill>
                      <a:srgbClr val="000000"/>
                    </a:solidFill>
                  </a:rPr>
                  <a:t>41</a:t>
                </a:r>
                <a:endParaRPr kumimoji="0" lang="en-US" altLang="en-US" sz="1400" b="0" i="0" u="none" strike="noStrike" cap="none" normalizeH="0" baseline="0" dirty="0" smtClean="0">
                  <a:ln>
                    <a:noFill/>
                  </a:ln>
                  <a:solidFill>
                    <a:schemeClr val="tx1"/>
                  </a:solidFill>
                  <a:effectLst/>
                </a:endParaRPr>
              </a:p>
            </p:txBody>
          </p:sp>
          <p:sp>
            <p:nvSpPr>
              <p:cNvPr id="13403" name="Rectangle 81"/>
              <p:cNvSpPr>
                <a:spLocks noChangeArrowheads="1"/>
              </p:cNvSpPr>
              <p:nvPr/>
            </p:nvSpPr>
            <p:spPr bwMode="auto">
              <a:xfrm>
                <a:off x="3223" y="2978"/>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3</a:t>
                </a:r>
                <a:endParaRPr kumimoji="0" lang="en-US" altLang="en-US" sz="1400" b="0" i="0" u="none" strike="noStrike" cap="none" normalizeH="0" baseline="0" dirty="0" smtClean="0">
                  <a:ln>
                    <a:noFill/>
                  </a:ln>
                  <a:solidFill>
                    <a:schemeClr val="tx1"/>
                  </a:solidFill>
                  <a:effectLst/>
                </a:endParaRPr>
              </a:p>
            </p:txBody>
          </p:sp>
          <p:sp>
            <p:nvSpPr>
              <p:cNvPr id="13404" name="Rectangle 82"/>
              <p:cNvSpPr>
                <a:spLocks noChangeArrowheads="1"/>
              </p:cNvSpPr>
              <p:nvPr/>
            </p:nvSpPr>
            <p:spPr bwMode="auto">
              <a:xfrm>
                <a:off x="3578" y="2978"/>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00"/>
                    </a:solidFill>
                  </a:rPr>
                  <a:t>3</a:t>
                </a:r>
                <a:endParaRPr kumimoji="0" lang="en-US" altLang="en-US" sz="1400" b="0" i="0" u="none" strike="noStrike" cap="none" normalizeH="0" baseline="0" dirty="0" smtClean="0">
                  <a:ln>
                    <a:noFill/>
                  </a:ln>
                  <a:solidFill>
                    <a:schemeClr val="tx1"/>
                  </a:solidFill>
                  <a:effectLst/>
                </a:endParaRPr>
              </a:p>
            </p:txBody>
          </p:sp>
          <p:sp>
            <p:nvSpPr>
              <p:cNvPr id="13405" name="Rectangle 83"/>
              <p:cNvSpPr>
                <a:spLocks noChangeArrowheads="1"/>
              </p:cNvSpPr>
              <p:nvPr/>
            </p:nvSpPr>
            <p:spPr bwMode="auto">
              <a:xfrm>
                <a:off x="3875" y="2978"/>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pitchFamily="34" charset="0"/>
                    <a:cs typeface="Arial" pitchFamily="34" charset="0"/>
                  </a:rPr>
                  <a:t>16</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406" name="Rectangle 84"/>
              <p:cNvSpPr>
                <a:spLocks noChangeArrowheads="1"/>
              </p:cNvSpPr>
              <p:nvPr/>
            </p:nvSpPr>
            <p:spPr bwMode="auto">
              <a:xfrm>
                <a:off x="4159" y="2978"/>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pitchFamily="34" charset="0"/>
                    <a:cs typeface="Arial" pitchFamily="34" charset="0"/>
                  </a:rPr>
                  <a:t>19</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408" name="Rectangle 86"/>
              <p:cNvSpPr>
                <a:spLocks noChangeArrowheads="1"/>
              </p:cNvSpPr>
              <p:nvPr/>
            </p:nvSpPr>
            <p:spPr bwMode="auto">
              <a:xfrm>
                <a:off x="4678" y="2978"/>
                <a:ext cx="1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pitchFamily="34" charset="0"/>
                    <a:cs typeface="Arial" pitchFamily="34" charset="0"/>
                  </a:rPr>
                  <a:t>130</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409" name="Rectangle 87"/>
              <p:cNvSpPr>
                <a:spLocks noChangeArrowheads="1"/>
              </p:cNvSpPr>
              <p:nvPr/>
            </p:nvSpPr>
            <p:spPr bwMode="auto">
              <a:xfrm>
                <a:off x="5008" y="2978"/>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smtClean="0">
                    <a:solidFill>
                      <a:srgbClr val="000000"/>
                    </a:solidFill>
                  </a:rPr>
                  <a:t>22</a:t>
                </a:r>
                <a:endParaRPr kumimoji="0" lang="en-US" altLang="en-US" sz="1400" b="0" i="0" u="none" strike="noStrike" cap="none" normalizeH="0" baseline="0" dirty="0" smtClean="0">
                  <a:ln>
                    <a:noFill/>
                  </a:ln>
                  <a:solidFill>
                    <a:schemeClr val="tx1"/>
                  </a:solidFill>
                  <a:effectLst/>
                </a:endParaRPr>
              </a:p>
            </p:txBody>
          </p:sp>
          <p:sp>
            <p:nvSpPr>
              <p:cNvPr id="13410" name="Rectangle 88"/>
              <p:cNvSpPr>
                <a:spLocks noChangeArrowheads="1"/>
              </p:cNvSpPr>
              <p:nvPr/>
            </p:nvSpPr>
            <p:spPr bwMode="auto">
              <a:xfrm>
                <a:off x="5221" y="2978"/>
                <a:ext cx="1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2060"/>
                    </a:solidFill>
                    <a:effectLst/>
                    <a:latin typeface="Arial" pitchFamily="34" charset="0"/>
                    <a:cs typeface="Arial" pitchFamily="34" charset="0"/>
                  </a:rPr>
                  <a:t>400</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411" name="Rectangle 89"/>
              <p:cNvSpPr>
                <a:spLocks noChangeArrowheads="1"/>
              </p:cNvSpPr>
              <p:nvPr/>
            </p:nvSpPr>
            <p:spPr bwMode="auto">
              <a:xfrm>
                <a:off x="314" y="861"/>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12" name="Rectangle 90"/>
              <p:cNvSpPr>
                <a:spLocks noChangeArrowheads="1"/>
              </p:cNvSpPr>
              <p:nvPr/>
            </p:nvSpPr>
            <p:spPr bwMode="auto">
              <a:xfrm>
                <a:off x="708" y="861"/>
                <a:ext cx="4"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13" name="Rectangle 91"/>
              <p:cNvSpPr>
                <a:spLocks noChangeArrowheads="1"/>
              </p:cNvSpPr>
              <p:nvPr/>
            </p:nvSpPr>
            <p:spPr bwMode="auto">
              <a:xfrm>
                <a:off x="957" y="861"/>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14" name="Rectangle 92"/>
              <p:cNvSpPr>
                <a:spLocks noChangeArrowheads="1"/>
              </p:cNvSpPr>
              <p:nvPr/>
            </p:nvSpPr>
            <p:spPr bwMode="auto">
              <a:xfrm>
                <a:off x="1207" y="861"/>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15" name="Rectangle 93"/>
              <p:cNvSpPr>
                <a:spLocks noChangeArrowheads="1"/>
              </p:cNvSpPr>
              <p:nvPr/>
            </p:nvSpPr>
            <p:spPr bwMode="auto">
              <a:xfrm>
                <a:off x="1524" y="861"/>
                <a:ext cx="4"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16" name="Rectangle 94"/>
              <p:cNvSpPr>
                <a:spLocks noChangeArrowheads="1"/>
              </p:cNvSpPr>
              <p:nvPr/>
            </p:nvSpPr>
            <p:spPr bwMode="auto">
              <a:xfrm>
                <a:off x="1773" y="861"/>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17" name="Rectangle 95"/>
              <p:cNvSpPr>
                <a:spLocks noChangeArrowheads="1"/>
              </p:cNvSpPr>
              <p:nvPr/>
            </p:nvSpPr>
            <p:spPr bwMode="auto">
              <a:xfrm>
                <a:off x="2023" y="861"/>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18" name="Rectangle 96"/>
              <p:cNvSpPr>
                <a:spLocks noChangeArrowheads="1"/>
              </p:cNvSpPr>
              <p:nvPr/>
            </p:nvSpPr>
            <p:spPr bwMode="auto">
              <a:xfrm>
                <a:off x="2272" y="861"/>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19" name="Rectangle 97"/>
              <p:cNvSpPr>
                <a:spLocks noChangeArrowheads="1"/>
              </p:cNvSpPr>
              <p:nvPr/>
            </p:nvSpPr>
            <p:spPr bwMode="auto">
              <a:xfrm>
                <a:off x="2522" y="861"/>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20" name="Rectangle 98"/>
              <p:cNvSpPr>
                <a:spLocks noChangeArrowheads="1"/>
              </p:cNvSpPr>
              <p:nvPr/>
            </p:nvSpPr>
            <p:spPr bwMode="auto">
              <a:xfrm>
                <a:off x="2772" y="861"/>
                <a:ext cx="4"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21" name="Rectangle 99"/>
              <p:cNvSpPr>
                <a:spLocks noChangeArrowheads="1"/>
              </p:cNvSpPr>
              <p:nvPr/>
            </p:nvSpPr>
            <p:spPr bwMode="auto">
              <a:xfrm>
                <a:off x="3088" y="861"/>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22" name="Rectangle 100"/>
              <p:cNvSpPr>
                <a:spLocks noChangeArrowheads="1"/>
              </p:cNvSpPr>
              <p:nvPr/>
            </p:nvSpPr>
            <p:spPr bwMode="auto">
              <a:xfrm>
                <a:off x="3405" y="861"/>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23" name="Rectangle 101"/>
              <p:cNvSpPr>
                <a:spLocks noChangeArrowheads="1"/>
              </p:cNvSpPr>
              <p:nvPr/>
            </p:nvSpPr>
            <p:spPr bwMode="auto">
              <a:xfrm>
                <a:off x="3799" y="861"/>
                <a:ext cx="4"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24" name="Rectangle 102"/>
              <p:cNvSpPr>
                <a:spLocks noChangeArrowheads="1"/>
              </p:cNvSpPr>
              <p:nvPr/>
            </p:nvSpPr>
            <p:spPr bwMode="auto">
              <a:xfrm>
                <a:off x="4048" y="861"/>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25" name="Rectangle 103"/>
              <p:cNvSpPr>
                <a:spLocks noChangeArrowheads="1"/>
              </p:cNvSpPr>
              <p:nvPr/>
            </p:nvSpPr>
            <p:spPr bwMode="auto">
              <a:xfrm>
                <a:off x="4365" y="861"/>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26" name="Rectangle 104"/>
              <p:cNvSpPr>
                <a:spLocks noChangeArrowheads="1"/>
              </p:cNvSpPr>
              <p:nvPr/>
            </p:nvSpPr>
            <p:spPr bwMode="auto">
              <a:xfrm>
                <a:off x="4615" y="861"/>
                <a:ext cx="4"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27" name="Rectangle 105"/>
              <p:cNvSpPr>
                <a:spLocks noChangeArrowheads="1"/>
              </p:cNvSpPr>
              <p:nvPr/>
            </p:nvSpPr>
            <p:spPr bwMode="auto">
              <a:xfrm>
                <a:off x="4931" y="861"/>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28" name="Line 106"/>
              <p:cNvSpPr>
                <a:spLocks noChangeShapeType="1"/>
              </p:cNvSpPr>
              <p:nvPr/>
            </p:nvSpPr>
            <p:spPr bwMode="auto">
              <a:xfrm>
                <a:off x="319" y="861"/>
                <a:ext cx="486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29" name="Rectangle 107"/>
              <p:cNvSpPr>
                <a:spLocks noChangeArrowheads="1"/>
              </p:cNvSpPr>
              <p:nvPr/>
            </p:nvSpPr>
            <p:spPr bwMode="auto">
              <a:xfrm>
                <a:off x="319" y="861"/>
                <a:ext cx="486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30" name="Rectangle 108"/>
              <p:cNvSpPr>
                <a:spLocks noChangeArrowheads="1"/>
              </p:cNvSpPr>
              <p:nvPr/>
            </p:nvSpPr>
            <p:spPr bwMode="auto">
              <a:xfrm>
                <a:off x="5186" y="861"/>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31" name="Line 109"/>
              <p:cNvSpPr>
                <a:spLocks noChangeShapeType="1"/>
              </p:cNvSpPr>
              <p:nvPr/>
            </p:nvSpPr>
            <p:spPr bwMode="auto">
              <a:xfrm>
                <a:off x="5191" y="861"/>
                <a:ext cx="2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32" name="Rectangle 110"/>
              <p:cNvSpPr>
                <a:spLocks noChangeArrowheads="1"/>
              </p:cNvSpPr>
              <p:nvPr/>
            </p:nvSpPr>
            <p:spPr bwMode="auto">
              <a:xfrm>
                <a:off x="5191" y="861"/>
                <a:ext cx="25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33" name="Rectangle 111"/>
              <p:cNvSpPr>
                <a:spLocks noChangeArrowheads="1"/>
              </p:cNvSpPr>
              <p:nvPr/>
            </p:nvSpPr>
            <p:spPr bwMode="auto">
              <a:xfrm>
                <a:off x="5440" y="861"/>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34" name="Line 112"/>
              <p:cNvSpPr>
                <a:spLocks noChangeShapeType="1"/>
              </p:cNvSpPr>
              <p:nvPr/>
            </p:nvSpPr>
            <p:spPr bwMode="auto">
              <a:xfrm>
                <a:off x="319" y="2440"/>
                <a:ext cx="486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35" name="Rectangle 113"/>
              <p:cNvSpPr>
                <a:spLocks noChangeArrowheads="1"/>
              </p:cNvSpPr>
              <p:nvPr/>
            </p:nvSpPr>
            <p:spPr bwMode="auto">
              <a:xfrm>
                <a:off x="319" y="2440"/>
                <a:ext cx="486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36" name="Line 114"/>
              <p:cNvSpPr>
                <a:spLocks noChangeShapeType="1"/>
              </p:cNvSpPr>
              <p:nvPr/>
            </p:nvSpPr>
            <p:spPr bwMode="auto">
              <a:xfrm>
                <a:off x="5191" y="2440"/>
                <a:ext cx="2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37" name="Rectangle 115"/>
              <p:cNvSpPr>
                <a:spLocks noChangeArrowheads="1"/>
              </p:cNvSpPr>
              <p:nvPr/>
            </p:nvSpPr>
            <p:spPr bwMode="auto">
              <a:xfrm>
                <a:off x="5191" y="2440"/>
                <a:ext cx="25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38" name="Line 116"/>
              <p:cNvSpPr>
                <a:spLocks noChangeShapeType="1"/>
              </p:cNvSpPr>
              <p:nvPr/>
            </p:nvSpPr>
            <p:spPr bwMode="auto">
              <a:xfrm>
                <a:off x="5186" y="861"/>
                <a:ext cx="0" cy="179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39" name="Rectangle 117"/>
              <p:cNvSpPr>
                <a:spLocks noChangeArrowheads="1"/>
              </p:cNvSpPr>
              <p:nvPr/>
            </p:nvSpPr>
            <p:spPr bwMode="auto">
              <a:xfrm>
                <a:off x="5186" y="861"/>
                <a:ext cx="5" cy="17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40" name="Line 118"/>
              <p:cNvSpPr>
                <a:spLocks noChangeShapeType="1"/>
              </p:cNvSpPr>
              <p:nvPr/>
            </p:nvSpPr>
            <p:spPr bwMode="auto">
              <a:xfrm>
                <a:off x="319" y="2651"/>
                <a:ext cx="51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41" name="Rectangle 119"/>
              <p:cNvSpPr>
                <a:spLocks noChangeArrowheads="1"/>
              </p:cNvSpPr>
              <p:nvPr/>
            </p:nvSpPr>
            <p:spPr bwMode="auto">
              <a:xfrm>
                <a:off x="319" y="2651"/>
                <a:ext cx="51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42" name="Line 120"/>
              <p:cNvSpPr>
                <a:spLocks noChangeShapeType="1"/>
              </p:cNvSpPr>
              <p:nvPr/>
            </p:nvSpPr>
            <p:spPr bwMode="auto">
              <a:xfrm>
                <a:off x="314" y="861"/>
                <a:ext cx="0" cy="200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43" name="Rectangle 121"/>
              <p:cNvSpPr>
                <a:spLocks noChangeArrowheads="1"/>
              </p:cNvSpPr>
              <p:nvPr/>
            </p:nvSpPr>
            <p:spPr bwMode="auto">
              <a:xfrm>
                <a:off x="314" y="861"/>
                <a:ext cx="5" cy="20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44" name="Line 122"/>
              <p:cNvSpPr>
                <a:spLocks noChangeShapeType="1"/>
              </p:cNvSpPr>
              <p:nvPr/>
            </p:nvSpPr>
            <p:spPr bwMode="auto">
              <a:xfrm>
                <a:off x="708" y="866"/>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45" name="Rectangle 123"/>
              <p:cNvSpPr>
                <a:spLocks noChangeArrowheads="1"/>
              </p:cNvSpPr>
              <p:nvPr/>
            </p:nvSpPr>
            <p:spPr bwMode="auto">
              <a:xfrm>
                <a:off x="708" y="866"/>
                <a:ext cx="4"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46" name="Line 124"/>
              <p:cNvSpPr>
                <a:spLocks noChangeShapeType="1"/>
              </p:cNvSpPr>
              <p:nvPr/>
            </p:nvSpPr>
            <p:spPr bwMode="auto">
              <a:xfrm>
                <a:off x="957" y="866"/>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47" name="Rectangle 125"/>
              <p:cNvSpPr>
                <a:spLocks noChangeArrowheads="1"/>
              </p:cNvSpPr>
              <p:nvPr/>
            </p:nvSpPr>
            <p:spPr bwMode="auto">
              <a:xfrm>
                <a:off x="957" y="866"/>
                <a:ext cx="5"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48" name="Line 126"/>
              <p:cNvSpPr>
                <a:spLocks noChangeShapeType="1"/>
              </p:cNvSpPr>
              <p:nvPr/>
            </p:nvSpPr>
            <p:spPr bwMode="auto">
              <a:xfrm>
                <a:off x="1207" y="866"/>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49" name="Rectangle 127"/>
              <p:cNvSpPr>
                <a:spLocks noChangeArrowheads="1"/>
              </p:cNvSpPr>
              <p:nvPr/>
            </p:nvSpPr>
            <p:spPr bwMode="auto">
              <a:xfrm>
                <a:off x="1207" y="866"/>
                <a:ext cx="5"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50" name="Line 128"/>
              <p:cNvSpPr>
                <a:spLocks noChangeShapeType="1"/>
              </p:cNvSpPr>
              <p:nvPr/>
            </p:nvSpPr>
            <p:spPr bwMode="auto">
              <a:xfrm>
                <a:off x="1524" y="866"/>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51" name="Rectangle 129"/>
              <p:cNvSpPr>
                <a:spLocks noChangeArrowheads="1"/>
              </p:cNvSpPr>
              <p:nvPr/>
            </p:nvSpPr>
            <p:spPr bwMode="auto">
              <a:xfrm>
                <a:off x="1524" y="866"/>
                <a:ext cx="4"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52" name="Line 130"/>
              <p:cNvSpPr>
                <a:spLocks noChangeShapeType="1"/>
              </p:cNvSpPr>
              <p:nvPr/>
            </p:nvSpPr>
            <p:spPr bwMode="auto">
              <a:xfrm>
                <a:off x="1773" y="866"/>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53" name="Rectangle 131"/>
              <p:cNvSpPr>
                <a:spLocks noChangeArrowheads="1"/>
              </p:cNvSpPr>
              <p:nvPr/>
            </p:nvSpPr>
            <p:spPr bwMode="auto">
              <a:xfrm>
                <a:off x="1773" y="866"/>
                <a:ext cx="5"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54" name="Line 132"/>
              <p:cNvSpPr>
                <a:spLocks noChangeShapeType="1"/>
              </p:cNvSpPr>
              <p:nvPr/>
            </p:nvSpPr>
            <p:spPr bwMode="auto">
              <a:xfrm>
                <a:off x="2023" y="866"/>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55" name="Rectangle 133"/>
              <p:cNvSpPr>
                <a:spLocks noChangeArrowheads="1"/>
              </p:cNvSpPr>
              <p:nvPr/>
            </p:nvSpPr>
            <p:spPr bwMode="auto">
              <a:xfrm>
                <a:off x="2023" y="866"/>
                <a:ext cx="5"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56" name="Line 134"/>
              <p:cNvSpPr>
                <a:spLocks noChangeShapeType="1"/>
              </p:cNvSpPr>
              <p:nvPr/>
            </p:nvSpPr>
            <p:spPr bwMode="auto">
              <a:xfrm>
                <a:off x="2272" y="866"/>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57" name="Rectangle 135"/>
              <p:cNvSpPr>
                <a:spLocks noChangeArrowheads="1"/>
              </p:cNvSpPr>
              <p:nvPr/>
            </p:nvSpPr>
            <p:spPr bwMode="auto">
              <a:xfrm>
                <a:off x="2272" y="866"/>
                <a:ext cx="5"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58" name="Line 136"/>
              <p:cNvSpPr>
                <a:spLocks noChangeShapeType="1"/>
              </p:cNvSpPr>
              <p:nvPr/>
            </p:nvSpPr>
            <p:spPr bwMode="auto">
              <a:xfrm>
                <a:off x="2522" y="866"/>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59" name="Rectangle 137"/>
              <p:cNvSpPr>
                <a:spLocks noChangeArrowheads="1"/>
              </p:cNvSpPr>
              <p:nvPr/>
            </p:nvSpPr>
            <p:spPr bwMode="auto">
              <a:xfrm>
                <a:off x="2522" y="866"/>
                <a:ext cx="5"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60" name="Line 138"/>
              <p:cNvSpPr>
                <a:spLocks noChangeShapeType="1"/>
              </p:cNvSpPr>
              <p:nvPr/>
            </p:nvSpPr>
            <p:spPr bwMode="auto">
              <a:xfrm>
                <a:off x="2772" y="866"/>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61" name="Rectangle 139"/>
              <p:cNvSpPr>
                <a:spLocks noChangeArrowheads="1"/>
              </p:cNvSpPr>
              <p:nvPr/>
            </p:nvSpPr>
            <p:spPr bwMode="auto">
              <a:xfrm>
                <a:off x="2772" y="866"/>
                <a:ext cx="4"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62" name="Line 140"/>
              <p:cNvSpPr>
                <a:spLocks noChangeShapeType="1"/>
              </p:cNvSpPr>
              <p:nvPr/>
            </p:nvSpPr>
            <p:spPr bwMode="auto">
              <a:xfrm>
                <a:off x="3088" y="866"/>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63" name="Rectangle 141"/>
              <p:cNvSpPr>
                <a:spLocks noChangeArrowheads="1"/>
              </p:cNvSpPr>
              <p:nvPr/>
            </p:nvSpPr>
            <p:spPr bwMode="auto">
              <a:xfrm>
                <a:off x="3088" y="866"/>
                <a:ext cx="5"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64" name="Line 142"/>
              <p:cNvSpPr>
                <a:spLocks noChangeShapeType="1"/>
              </p:cNvSpPr>
              <p:nvPr/>
            </p:nvSpPr>
            <p:spPr bwMode="auto">
              <a:xfrm>
                <a:off x="3405" y="866"/>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65" name="Rectangle 143"/>
              <p:cNvSpPr>
                <a:spLocks noChangeArrowheads="1"/>
              </p:cNvSpPr>
              <p:nvPr/>
            </p:nvSpPr>
            <p:spPr bwMode="auto">
              <a:xfrm>
                <a:off x="3405" y="866"/>
                <a:ext cx="5"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66" name="Line 144"/>
              <p:cNvSpPr>
                <a:spLocks noChangeShapeType="1"/>
              </p:cNvSpPr>
              <p:nvPr/>
            </p:nvSpPr>
            <p:spPr bwMode="auto">
              <a:xfrm>
                <a:off x="3799" y="866"/>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67" name="Rectangle 145"/>
              <p:cNvSpPr>
                <a:spLocks noChangeArrowheads="1"/>
              </p:cNvSpPr>
              <p:nvPr/>
            </p:nvSpPr>
            <p:spPr bwMode="auto">
              <a:xfrm>
                <a:off x="3799" y="866"/>
                <a:ext cx="4"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68" name="Line 146"/>
              <p:cNvSpPr>
                <a:spLocks noChangeShapeType="1"/>
              </p:cNvSpPr>
              <p:nvPr/>
            </p:nvSpPr>
            <p:spPr bwMode="auto">
              <a:xfrm>
                <a:off x="4048" y="866"/>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69" name="Rectangle 147"/>
              <p:cNvSpPr>
                <a:spLocks noChangeArrowheads="1"/>
              </p:cNvSpPr>
              <p:nvPr/>
            </p:nvSpPr>
            <p:spPr bwMode="auto">
              <a:xfrm>
                <a:off x="4048" y="866"/>
                <a:ext cx="5"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70" name="Line 148"/>
              <p:cNvSpPr>
                <a:spLocks noChangeShapeType="1"/>
              </p:cNvSpPr>
              <p:nvPr/>
            </p:nvSpPr>
            <p:spPr bwMode="auto">
              <a:xfrm>
                <a:off x="4365" y="866"/>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71" name="Rectangle 149"/>
              <p:cNvSpPr>
                <a:spLocks noChangeArrowheads="1"/>
              </p:cNvSpPr>
              <p:nvPr/>
            </p:nvSpPr>
            <p:spPr bwMode="auto">
              <a:xfrm>
                <a:off x="4365" y="866"/>
                <a:ext cx="5"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72" name="Line 150"/>
              <p:cNvSpPr>
                <a:spLocks noChangeShapeType="1"/>
              </p:cNvSpPr>
              <p:nvPr/>
            </p:nvSpPr>
            <p:spPr bwMode="auto">
              <a:xfrm>
                <a:off x="4615" y="866"/>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73" name="Rectangle 151"/>
              <p:cNvSpPr>
                <a:spLocks noChangeArrowheads="1"/>
              </p:cNvSpPr>
              <p:nvPr/>
            </p:nvSpPr>
            <p:spPr bwMode="auto">
              <a:xfrm>
                <a:off x="4615" y="866"/>
                <a:ext cx="4"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74" name="Line 152"/>
              <p:cNvSpPr>
                <a:spLocks noChangeShapeType="1"/>
              </p:cNvSpPr>
              <p:nvPr/>
            </p:nvSpPr>
            <p:spPr bwMode="auto">
              <a:xfrm>
                <a:off x="4931" y="866"/>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75" name="Rectangle 153"/>
              <p:cNvSpPr>
                <a:spLocks noChangeArrowheads="1"/>
              </p:cNvSpPr>
              <p:nvPr/>
            </p:nvSpPr>
            <p:spPr bwMode="auto">
              <a:xfrm>
                <a:off x="4931" y="866"/>
                <a:ext cx="5"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76" name="Line 154"/>
              <p:cNvSpPr>
                <a:spLocks noChangeShapeType="1"/>
              </p:cNvSpPr>
              <p:nvPr/>
            </p:nvSpPr>
            <p:spPr bwMode="auto">
              <a:xfrm>
                <a:off x="319" y="2862"/>
                <a:ext cx="51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77" name="Rectangle 155"/>
              <p:cNvSpPr>
                <a:spLocks noChangeArrowheads="1"/>
              </p:cNvSpPr>
              <p:nvPr/>
            </p:nvSpPr>
            <p:spPr bwMode="auto">
              <a:xfrm>
                <a:off x="319" y="2862"/>
                <a:ext cx="512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78" name="Line 156"/>
              <p:cNvSpPr>
                <a:spLocks noChangeShapeType="1"/>
              </p:cNvSpPr>
              <p:nvPr/>
            </p:nvSpPr>
            <p:spPr bwMode="auto">
              <a:xfrm>
                <a:off x="314" y="2862"/>
                <a:ext cx="0" cy="34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79" name="Rectangle 157"/>
              <p:cNvSpPr>
                <a:spLocks noChangeArrowheads="1"/>
              </p:cNvSpPr>
              <p:nvPr/>
            </p:nvSpPr>
            <p:spPr bwMode="auto">
              <a:xfrm>
                <a:off x="314" y="2862"/>
                <a:ext cx="5" cy="3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80" name="Line 158"/>
              <p:cNvSpPr>
                <a:spLocks noChangeShapeType="1"/>
              </p:cNvSpPr>
              <p:nvPr/>
            </p:nvSpPr>
            <p:spPr bwMode="auto">
              <a:xfrm>
                <a:off x="708" y="2867"/>
                <a:ext cx="0" cy="3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81" name="Rectangle 159"/>
              <p:cNvSpPr>
                <a:spLocks noChangeArrowheads="1"/>
              </p:cNvSpPr>
              <p:nvPr/>
            </p:nvSpPr>
            <p:spPr bwMode="auto">
              <a:xfrm>
                <a:off x="708" y="2867"/>
                <a:ext cx="4"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82" name="Line 160"/>
              <p:cNvSpPr>
                <a:spLocks noChangeShapeType="1"/>
              </p:cNvSpPr>
              <p:nvPr/>
            </p:nvSpPr>
            <p:spPr bwMode="auto">
              <a:xfrm>
                <a:off x="957" y="2867"/>
                <a:ext cx="0" cy="3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83" name="Rectangle 161"/>
              <p:cNvSpPr>
                <a:spLocks noChangeArrowheads="1"/>
              </p:cNvSpPr>
              <p:nvPr/>
            </p:nvSpPr>
            <p:spPr bwMode="auto">
              <a:xfrm>
                <a:off x="957" y="2867"/>
                <a:ext cx="5"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84" name="Line 162"/>
              <p:cNvSpPr>
                <a:spLocks noChangeShapeType="1"/>
              </p:cNvSpPr>
              <p:nvPr/>
            </p:nvSpPr>
            <p:spPr bwMode="auto">
              <a:xfrm>
                <a:off x="1207" y="2867"/>
                <a:ext cx="0" cy="3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85" name="Rectangle 163"/>
              <p:cNvSpPr>
                <a:spLocks noChangeArrowheads="1"/>
              </p:cNvSpPr>
              <p:nvPr/>
            </p:nvSpPr>
            <p:spPr bwMode="auto">
              <a:xfrm>
                <a:off x="1207" y="2867"/>
                <a:ext cx="5"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86" name="Line 164"/>
              <p:cNvSpPr>
                <a:spLocks noChangeShapeType="1"/>
              </p:cNvSpPr>
              <p:nvPr/>
            </p:nvSpPr>
            <p:spPr bwMode="auto">
              <a:xfrm>
                <a:off x="1524" y="2867"/>
                <a:ext cx="0" cy="3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87" name="Rectangle 165"/>
              <p:cNvSpPr>
                <a:spLocks noChangeArrowheads="1"/>
              </p:cNvSpPr>
              <p:nvPr/>
            </p:nvSpPr>
            <p:spPr bwMode="auto">
              <a:xfrm>
                <a:off x="1524" y="2867"/>
                <a:ext cx="4"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88" name="Line 166"/>
              <p:cNvSpPr>
                <a:spLocks noChangeShapeType="1"/>
              </p:cNvSpPr>
              <p:nvPr/>
            </p:nvSpPr>
            <p:spPr bwMode="auto">
              <a:xfrm>
                <a:off x="1773" y="2867"/>
                <a:ext cx="0" cy="3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89" name="Rectangle 167"/>
              <p:cNvSpPr>
                <a:spLocks noChangeArrowheads="1"/>
              </p:cNvSpPr>
              <p:nvPr/>
            </p:nvSpPr>
            <p:spPr bwMode="auto">
              <a:xfrm>
                <a:off x="1773" y="2867"/>
                <a:ext cx="5"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90" name="Line 168"/>
              <p:cNvSpPr>
                <a:spLocks noChangeShapeType="1"/>
              </p:cNvSpPr>
              <p:nvPr/>
            </p:nvSpPr>
            <p:spPr bwMode="auto">
              <a:xfrm>
                <a:off x="2023" y="2867"/>
                <a:ext cx="0" cy="3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91" name="Rectangle 169"/>
              <p:cNvSpPr>
                <a:spLocks noChangeArrowheads="1"/>
              </p:cNvSpPr>
              <p:nvPr/>
            </p:nvSpPr>
            <p:spPr bwMode="auto">
              <a:xfrm>
                <a:off x="2023" y="2867"/>
                <a:ext cx="5"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92" name="Line 170"/>
              <p:cNvSpPr>
                <a:spLocks noChangeShapeType="1"/>
              </p:cNvSpPr>
              <p:nvPr/>
            </p:nvSpPr>
            <p:spPr bwMode="auto">
              <a:xfrm>
                <a:off x="2272" y="2867"/>
                <a:ext cx="0" cy="3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93" name="Rectangle 171"/>
              <p:cNvSpPr>
                <a:spLocks noChangeArrowheads="1"/>
              </p:cNvSpPr>
              <p:nvPr/>
            </p:nvSpPr>
            <p:spPr bwMode="auto">
              <a:xfrm>
                <a:off x="2272" y="2867"/>
                <a:ext cx="5"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94" name="Line 172"/>
              <p:cNvSpPr>
                <a:spLocks noChangeShapeType="1"/>
              </p:cNvSpPr>
              <p:nvPr/>
            </p:nvSpPr>
            <p:spPr bwMode="auto">
              <a:xfrm>
                <a:off x="2522" y="2867"/>
                <a:ext cx="0" cy="3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95" name="Rectangle 173"/>
              <p:cNvSpPr>
                <a:spLocks noChangeArrowheads="1"/>
              </p:cNvSpPr>
              <p:nvPr/>
            </p:nvSpPr>
            <p:spPr bwMode="auto">
              <a:xfrm>
                <a:off x="2522" y="2867"/>
                <a:ext cx="5"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96" name="Line 174"/>
              <p:cNvSpPr>
                <a:spLocks noChangeShapeType="1"/>
              </p:cNvSpPr>
              <p:nvPr/>
            </p:nvSpPr>
            <p:spPr bwMode="auto">
              <a:xfrm>
                <a:off x="2772" y="2867"/>
                <a:ext cx="0" cy="3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97" name="Rectangle 175"/>
              <p:cNvSpPr>
                <a:spLocks noChangeArrowheads="1"/>
              </p:cNvSpPr>
              <p:nvPr/>
            </p:nvSpPr>
            <p:spPr bwMode="auto">
              <a:xfrm>
                <a:off x="2772" y="2867"/>
                <a:ext cx="4"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98" name="Line 176"/>
              <p:cNvSpPr>
                <a:spLocks noChangeShapeType="1"/>
              </p:cNvSpPr>
              <p:nvPr/>
            </p:nvSpPr>
            <p:spPr bwMode="auto">
              <a:xfrm>
                <a:off x="3088" y="2867"/>
                <a:ext cx="0" cy="3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99" name="Rectangle 177"/>
              <p:cNvSpPr>
                <a:spLocks noChangeArrowheads="1"/>
              </p:cNvSpPr>
              <p:nvPr/>
            </p:nvSpPr>
            <p:spPr bwMode="auto">
              <a:xfrm>
                <a:off x="3088" y="2867"/>
                <a:ext cx="5"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00" name="Line 178"/>
              <p:cNvSpPr>
                <a:spLocks noChangeShapeType="1"/>
              </p:cNvSpPr>
              <p:nvPr/>
            </p:nvSpPr>
            <p:spPr bwMode="auto">
              <a:xfrm>
                <a:off x="3405" y="2867"/>
                <a:ext cx="0" cy="3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01" name="Rectangle 179"/>
              <p:cNvSpPr>
                <a:spLocks noChangeArrowheads="1"/>
              </p:cNvSpPr>
              <p:nvPr/>
            </p:nvSpPr>
            <p:spPr bwMode="auto">
              <a:xfrm>
                <a:off x="3405" y="2867"/>
                <a:ext cx="5"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02" name="Line 180"/>
              <p:cNvSpPr>
                <a:spLocks noChangeShapeType="1"/>
              </p:cNvSpPr>
              <p:nvPr/>
            </p:nvSpPr>
            <p:spPr bwMode="auto">
              <a:xfrm>
                <a:off x="3799" y="2867"/>
                <a:ext cx="0" cy="3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03" name="Rectangle 181"/>
              <p:cNvSpPr>
                <a:spLocks noChangeArrowheads="1"/>
              </p:cNvSpPr>
              <p:nvPr/>
            </p:nvSpPr>
            <p:spPr bwMode="auto">
              <a:xfrm>
                <a:off x="3799" y="2867"/>
                <a:ext cx="4"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04" name="Line 182"/>
              <p:cNvSpPr>
                <a:spLocks noChangeShapeType="1"/>
              </p:cNvSpPr>
              <p:nvPr/>
            </p:nvSpPr>
            <p:spPr bwMode="auto">
              <a:xfrm>
                <a:off x="4048" y="2867"/>
                <a:ext cx="0" cy="3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05" name="Rectangle 183"/>
              <p:cNvSpPr>
                <a:spLocks noChangeArrowheads="1"/>
              </p:cNvSpPr>
              <p:nvPr/>
            </p:nvSpPr>
            <p:spPr bwMode="auto">
              <a:xfrm>
                <a:off x="4048" y="2867"/>
                <a:ext cx="5"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06" name="Line 184"/>
              <p:cNvSpPr>
                <a:spLocks noChangeShapeType="1"/>
              </p:cNvSpPr>
              <p:nvPr/>
            </p:nvSpPr>
            <p:spPr bwMode="auto">
              <a:xfrm>
                <a:off x="4365" y="2867"/>
                <a:ext cx="0" cy="3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07" name="Rectangle 185"/>
              <p:cNvSpPr>
                <a:spLocks noChangeArrowheads="1"/>
              </p:cNvSpPr>
              <p:nvPr/>
            </p:nvSpPr>
            <p:spPr bwMode="auto">
              <a:xfrm>
                <a:off x="4365" y="2867"/>
                <a:ext cx="5"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08" name="Line 186"/>
              <p:cNvSpPr>
                <a:spLocks noChangeShapeType="1"/>
              </p:cNvSpPr>
              <p:nvPr/>
            </p:nvSpPr>
            <p:spPr bwMode="auto">
              <a:xfrm>
                <a:off x="4615" y="2867"/>
                <a:ext cx="0" cy="3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09" name="Rectangle 187"/>
              <p:cNvSpPr>
                <a:spLocks noChangeArrowheads="1"/>
              </p:cNvSpPr>
              <p:nvPr/>
            </p:nvSpPr>
            <p:spPr bwMode="auto">
              <a:xfrm>
                <a:off x="4615" y="2867"/>
                <a:ext cx="4"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10" name="Line 188"/>
              <p:cNvSpPr>
                <a:spLocks noChangeShapeType="1"/>
              </p:cNvSpPr>
              <p:nvPr/>
            </p:nvSpPr>
            <p:spPr bwMode="auto">
              <a:xfrm>
                <a:off x="4931" y="2867"/>
                <a:ext cx="0" cy="3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11" name="Rectangle 189"/>
              <p:cNvSpPr>
                <a:spLocks noChangeArrowheads="1"/>
              </p:cNvSpPr>
              <p:nvPr/>
            </p:nvSpPr>
            <p:spPr bwMode="auto">
              <a:xfrm>
                <a:off x="4931" y="2867"/>
                <a:ext cx="5"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12" name="Line 190"/>
              <p:cNvSpPr>
                <a:spLocks noChangeShapeType="1"/>
              </p:cNvSpPr>
              <p:nvPr/>
            </p:nvSpPr>
            <p:spPr bwMode="auto">
              <a:xfrm>
                <a:off x="5186" y="2656"/>
                <a:ext cx="0" cy="5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13" name="Rectangle 191"/>
              <p:cNvSpPr>
                <a:spLocks noChangeArrowheads="1"/>
              </p:cNvSpPr>
              <p:nvPr/>
            </p:nvSpPr>
            <p:spPr bwMode="auto">
              <a:xfrm>
                <a:off x="5186" y="2656"/>
                <a:ext cx="5" cy="5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14" name="Line 192"/>
              <p:cNvSpPr>
                <a:spLocks noChangeShapeType="1"/>
              </p:cNvSpPr>
              <p:nvPr/>
            </p:nvSpPr>
            <p:spPr bwMode="auto">
              <a:xfrm>
                <a:off x="319" y="3203"/>
                <a:ext cx="512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15" name="Rectangle 193"/>
              <p:cNvSpPr>
                <a:spLocks noChangeArrowheads="1"/>
              </p:cNvSpPr>
              <p:nvPr/>
            </p:nvSpPr>
            <p:spPr bwMode="auto">
              <a:xfrm>
                <a:off x="319" y="3203"/>
                <a:ext cx="512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16" name="Line 194"/>
              <p:cNvSpPr>
                <a:spLocks noChangeShapeType="1"/>
              </p:cNvSpPr>
              <p:nvPr/>
            </p:nvSpPr>
            <p:spPr bwMode="auto">
              <a:xfrm>
                <a:off x="5440" y="866"/>
                <a:ext cx="0" cy="234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17" name="Rectangle 195"/>
              <p:cNvSpPr>
                <a:spLocks noChangeArrowheads="1"/>
              </p:cNvSpPr>
              <p:nvPr/>
            </p:nvSpPr>
            <p:spPr bwMode="auto">
              <a:xfrm>
                <a:off x="5440" y="866"/>
                <a:ext cx="5" cy="23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18" name="Line 196"/>
              <p:cNvSpPr>
                <a:spLocks noChangeShapeType="1"/>
              </p:cNvSpPr>
              <p:nvPr/>
            </p:nvSpPr>
            <p:spPr bwMode="auto">
              <a:xfrm>
                <a:off x="314"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19" name="Rectangle 197"/>
              <p:cNvSpPr>
                <a:spLocks noChangeArrowheads="1"/>
              </p:cNvSpPr>
              <p:nvPr/>
            </p:nvSpPr>
            <p:spPr bwMode="auto">
              <a:xfrm>
                <a:off x="314" y="3208"/>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20" name="Line 198"/>
              <p:cNvSpPr>
                <a:spLocks noChangeShapeType="1"/>
              </p:cNvSpPr>
              <p:nvPr/>
            </p:nvSpPr>
            <p:spPr bwMode="auto">
              <a:xfrm>
                <a:off x="708"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21" name="Rectangle 199"/>
              <p:cNvSpPr>
                <a:spLocks noChangeArrowheads="1"/>
              </p:cNvSpPr>
              <p:nvPr/>
            </p:nvSpPr>
            <p:spPr bwMode="auto">
              <a:xfrm>
                <a:off x="708" y="3208"/>
                <a:ext cx="4"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22" name="Line 200"/>
              <p:cNvSpPr>
                <a:spLocks noChangeShapeType="1"/>
              </p:cNvSpPr>
              <p:nvPr/>
            </p:nvSpPr>
            <p:spPr bwMode="auto">
              <a:xfrm>
                <a:off x="957"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23" name="Rectangle 201"/>
              <p:cNvSpPr>
                <a:spLocks noChangeArrowheads="1"/>
              </p:cNvSpPr>
              <p:nvPr/>
            </p:nvSpPr>
            <p:spPr bwMode="auto">
              <a:xfrm>
                <a:off x="957" y="3208"/>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24" name="Line 202"/>
              <p:cNvSpPr>
                <a:spLocks noChangeShapeType="1"/>
              </p:cNvSpPr>
              <p:nvPr/>
            </p:nvSpPr>
            <p:spPr bwMode="auto">
              <a:xfrm>
                <a:off x="1207"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25" name="Rectangle 203"/>
              <p:cNvSpPr>
                <a:spLocks noChangeArrowheads="1"/>
              </p:cNvSpPr>
              <p:nvPr/>
            </p:nvSpPr>
            <p:spPr bwMode="auto">
              <a:xfrm>
                <a:off x="1207" y="3208"/>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26" name="Line 204"/>
              <p:cNvSpPr>
                <a:spLocks noChangeShapeType="1"/>
              </p:cNvSpPr>
              <p:nvPr/>
            </p:nvSpPr>
            <p:spPr bwMode="auto">
              <a:xfrm>
                <a:off x="1524"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7" name="Rectangle 206"/>
            <p:cNvSpPr>
              <a:spLocks noChangeArrowheads="1"/>
            </p:cNvSpPr>
            <p:nvPr/>
          </p:nvSpPr>
          <p:spPr bwMode="auto">
            <a:xfrm>
              <a:off x="1524" y="3208"/>
              <a:ext cx="4"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Line 207"/>
            <p:cNvSpPr>
              <a:spLocks noChangeShapeType="1"/>
            </p:cNvSpPr>
            <p:nvPr/>
          </p:nvSpPr>
          <p:spPr bwMode="auto">
            <a:xfrm>
              <a:off x="1773"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208"/>
            <p:cNvSpPr>
              <a:spLocks noChangeArrowheads="1"/>
            </p:cNvSpPr>
            <p:nvPr/>
          </p:nvSpPr>
          <p:spPr bwMode="auto">
            <a:xfrm>
              <a:off x="1773" y="3208"/>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Line 209"/>
            <p:cNvSpPr>
              <a:spLocks noChangeShapeType="1"/>
            </p:cNvSpPr>
            <p:nvPr/>
          </p:nvSpPr>
          <p:spPr bwMode="auto">
            <a:xfrm>
              <a:off x="2023"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210"/>
            <p:cNvSpPr>
              <a:spLocks noChangeArrowheads="1"/>
            </p:cNvSpPr>
            <p:nvPr/>
          </p:nvSpPr>
          <p:spPr bwMode="auto">
            <a:xfrm>
              <a:off x="2023" y="3208"/>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Line 211"/>
            <p:cNvSpPr>
              <a:spLocks noChangeShapeType="1"/>
            </p:cNvSpPr>
            <p:nvPr/>
          </p:nvSpPr>
          <p:spPr bwMode="auto">
            <a:xfrm>
              <a:off x="2272"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212"/>
            <p:cNvSpPr>
              <a:spLocks noChangeArrowheads="1"/>
            </p:cNvSpPr>
            <p:nvPr/>
          </p:nvSpPr>
          <p:spPr bwMode="auto">
            <a:xfrm>
              <a:off x="2272" y="3208"/>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Line 213"/>
            <p:cNvSpPr>
              <a:spLocks noChangeShapeType="1"/>
            </p:cNvSpPr>
            <p:nvPr/>
          </p:nvSpPr>
          <p:spPr bwMode="auto">
            <a:xfrm>
              <a:off x="2522"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214"/>
            <p:cNvSpPr>
              <a:spLocks noChangeArrowheads="1"/>
            </p:cNvSpPr>
            <p:nvPr/>
          </p:nvSpPr>
          <p:spPr bwMode="auto">
            <a:xfrm>
              <a:off x="2522" y="3208"/>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Line 215"/>
            <p:cNvSpPr>
              <a:spLocks noChangeShapeType="1"/>
            </p:cNvSpPr>
            <p:nvPr/>
          </p:nvSpPr>
          <p:spPr bwMode="auto">
            <a:xfrm>
              <a:off x="2772"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216"/>
            <p:cNvSpPr>
              <a:spLocks noChangeArrowheads="1"/>
            </p:cNvSpPr>
            <p:nvPr/>
          </p:nvSpPr>
          <p:spPr bwMode="auto">
            <a:xfrm>
              <a:off x="2772" y="3208"/>
              <a:ext cx="4"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Line 217"/>
            <p:cNvSpPr>
              <a:spLocks noChangeShapeType="1"/>
            </p:cNvSpPr>
            <p:nvPr/>
          </p:nvSpPr>
          <p:spPr bwMode="auto">
            <a:xfrm>
              <a:off x="3088"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Rectangle 218"/>
            <p:cNvSpPr>
              <a:spLocks noChangeArrowheads="1"/>
            </p:cNvSpPr>
            <p:nvPr/>
          </p:nvSpPr>
          <p:spPr bwMode="auto">
            <a:xfrm>
              <a:off x="3088" y="3208"/>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Line 219"/>
            <p:cNvSpPr>
              <a:spLocks noChangeShapeType="1"/>
            </p:cNvSpPr>
            <p:nvPr/>
          </p:nvSpPr>
          <p:spPr bwMode="auto">
            <a:xfrm>
              <a:off x="3405"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220"/>
            <p:cNvSpPr>
              <a:spLocks noChangeArrowheads="1"/>
            </p:cNvSpPr>
            <p:nvPr/>
          </p:nvSpPr>
          <p:spPr bwMode="auto">
            <a:xfrm>
              <a:off x="3405" y="3208"/>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Line 221"/>
            <p:cNvSpPr>
              <a:spLocks noChangeShapeType="1"/>
            </p:cNvSpPr>
            <p:nvPr/>
          </p:nvSpPr>
          <p:spPr bwMode="auto">
            <a:xfrm>
              <a:off x="3799"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222"/>
            <p:cNvSpPr>
              <a:spLocks noChangeArrowheads="1"/>
            </p:cNvSpPr>
            <p:nvPr/>
          </p:nvSpPr>
          <p:spPr bwMode="auto">
            <a:xfrm>
              <a:off x="3799" y="3208"/>
              <a:ext cx="4"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223"/>
            <p:cNvSpPr>
              <a:spLocks noChangeShapeType="1"/>
            </p:cNvSpPr>
            <p:nvPr/>
          </p:nvSpPr>
          <p:spPr bwMode="auto">
            <a:xfrm>
              <a:off x="4048"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24"/>
            <p:cNvSpPr>
              <a:spLocks noChangeArrowheads="1"/>
            </p:cNvSpPr>
            <p:nvPr/>
          </p:nvSpPr>
          <p:spPr bwMode="auto">
            <a:xfrm>
              <a:off x="4048" y="3208"/>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Line 225"/>
            <p:cNvSpPr>
              <a:spLocks noChangeShapeType="1"/>
            </p:cNvSpPr>
            <p:nvPr/>
          </p:nvSpPr>
          <p:spPr bwMode="auto">
            <a:xfrm>
              <a:off x="4365"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226"/>
            <p:cNvSpPr>
              <a:spLocks noChangeArrowheads="1"/>
            </p:cNvSpPr>
            <p:nvPr/>
          </p:nvSpPr>
          <p:spPr bwMode="auto">
            <a:xfrm>
              <a:off x="4365" y="3208"/>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Line 227"/>
            <p:cNvSpPr>
              <a:spLocks noChangeShapeType="1"/>
            </p:cNvSpPr>
            <p:nvPr/>
          </p:nvSpPr>
          <p:spPr bwMode="auto">
            <a:xfrm>
              <a:off x="4615"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228"/>
            <p:cNvSpPr>
              <a:spLocks noChangeArrowheads="1"/>
            </p:cNvSpPr>
            <p:nvPr/>
          </p:nvSpPr>
          <p:spPr bwMode="auto">
            <a:xfrm>
              <a:off x="4615" y="3208"/>
              <a:ext cx="4"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Line 229"/>
            <p:cNvSpPr>
              <a:spLocks noChangeShapeType="1"/>
            </p:cNvSpPr>
            <p:nvPr/>
          </p:nvSpPr>
          <p:spPr bwMode="auto">
            <a:xfrm>
              <a:off x="4931"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230"/>
            <p:cNvSpPr>
              <a:spLocks noChangeArrowheads="1"/>
            </p:cNvSpPr>
            <p:nvPr/>
          </p:nvSpPr>
          <p:spPr bwMode="auto">
            <a:xfrm>
              <a:off x="4931" y="3208"/>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12" name="Line 231"/>
            <p:cNvSpPr>
              <a:spLocks noChangeShapeType="1"/>
            </p:cNvSpPr>
            <p:nvPr/>
          </p:nvSpPr>
          <p:spPr bwMode="auto">
            <a:xfrm>
              <a:off x="5186"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13" name="Rectangle 232"/>
            <p:cNvSpPr>
              <a:spLocks noChangeArrowheads="1"/>
            </p:cNvSpPr>
            <p:nvPr/>
          </p:nvSpPr>
          <p:spPr bwMode="auto">
            <a:xfrm>
              <a:off x="5186" y="3208"/>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14" name="Line 233"/>
            <p:cNvSpPr>
              <a:spLocks noChangeShapeType="1"/>
            </p:cNvSpPr>
            <p:nvPr/>
          </p:nvSpPr>
          <p:spPr bwMode="auto">
            <a:xfrm>
              <a:off x="5440" y="32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15" name="Rectangle 234"/>
            <p:cNvSpPr>
              <a:spLocks noChangeArrowheads="1"/>
            </p:cNvSpPr>
            <p:nvPr/>
          </p:nvSpPr>
          <p:spPr bwMode="auto">
            <a:xfrm>
              <a:off x="5440" y="3208"/>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17" name="Line 235"/>
            <p:cNvSpPr>
              <a:spLocks noChangeShapeType="1"/>
            </p:cNvSpPr>
            <p:nvPr/>
          </p:nvSpPr>
          <p:spPr bwMode="auto">
            <a:xfrm>
              <a:off x="5445" y="86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18" name="Rectangle 236"/>
            <p:cNvSpPr>
              <a:spLocks noChangeArrowheads="1"/>
            </p:cNvSpPr>
            <p:nvPr/>
          </p:nvSpPr>
          <p:spPr bwMode="auto">
            <a:xfrm>
              <a:off x="5445" y="861"/>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19" name="Line 237"/>
            <p:cNvSpPr>
              <a:spLocks noChangeShapeType="1"/>
            </p:cNvSpPr>
            <p:nvPr/>
          </p:nvSpPr>
          <p:spPr bwMode="auto">
            <a:xfrm>
              <a:off x="5445" y="244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20" name="Rectangle 238"/>
            <p:cNvSpPr>
              <a:spLocks noChangeArrowheads="1"/>
            </p:cNvSpPr>
            <p:nvPr/>
          </p:nvSpPr>
          <p:spPr bwMode="auto">
            <a:xfrm>
              <a:off x="5445" y="2440"/>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21" name="Line 239"/>
            <p:cNvSpPr>
              <a:spLocks noChangeShapeType="1"/>
            </p:cNvSpPr>
            <p:nvPr/>
          </p:nvSpPr>
          <p:spPr bwMode="auto">
            <a:xfrm>
              <a:off x="5445" y="265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22" name="Rectangle 240"/>
            <p:cNvSpPr>
              <a:spLocks noChangeArrowheads="1"/>
            </p:cNvSpPr>
            <p:nvPr/>
          </p:nvSpPr>
          <p:spPr bwMode="auto">
            <a:xfrm>
              <a:off x="5445" y="2651"/>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23" name="Line 241"/>
            <p:cNvSpPr>
              <a:spLocks noChangeShapeType="1"/>
            </p:cNvSpPr>
            <p:nvPr/>
          </p:nvSpPr>
          <p:spPr bwMode="auto">
            <a:xfrm>
              <a:off x="5445" y="286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24" name="Rectangle 242"/>
            <p:cNvSpPr>
              <a:spLocks noChangeArrowheads="1"/>
            </p:cNvSpPr>
            <p:nvPr/>
          </p:nvSpPr>
          <p:spPr bwMode="auto">
            <a:xfrm>
              <a:off x="5445" y="2862"/>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25" name="Line 243"/>
            <p:cNvSpPr>
              <a:spLocks noChangeShapeType="1"/>
            </p:cNvSpPr>
            <p:nvPr/>
          </p:nvSpPr>
          <p:spPr bwMode="auto">
            <a:xfrm>
              <a:off x="5445" y="320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26" name="Rectangle 244"/>
            <p:cNvSpPr>
              <a:spLocks noChangeArrowheads="1"/>
            </p:cNvSpPr>
            <p:nvPr/>
          </p:nvSpPr>
          <p:spPr bwMode="auto">
            <a:xfrm>
              <a:off x="5445" y="3203"/>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3754070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Privacy incident reporting</a:t>
            </a:r>
            <a:endParaRPr lang="en-US" b="1" dirty="0"/>
          </a:p>
        </p:txBody>
      </p:sp>
      <p:sp>
        <p:nvSpPr>
          <p:cNvPr id="3" name="Content Placeholder 2"/>
          <p:cNvSpPr>
            <a:spLocks noGrp="1"/>
          </p:cNvSpPr>
          <p:nvPr>
            <p:ph idx="1"/>
          </p:nvPr>
        </p:nvSpPr>
        <p:spPr>
          <a:xfrm>
            <a:off x="633419" y="1182757"/>
            <a:ext cx="7993743" cy="5357191"/>
          </a:xfrm>
        </p:spPr>
        <p:txBody>
          <a:bodyPr>
            <a:noAutofit/>
          </a:bodyPr>
          <a:lstStyle/>
          <a:p>
            <a:pPr>
              <a:lnSpc>
                <a:spcPct val="100000"/>
              </a:lnSpc>
              <a:spcAft>
                <a:spcPts val="600"/>
              </a:spcAft>
            </a:pPr>
            <a:r>
              <a:rPr lang="en-US" dirty="0">
                <a:latin typeface="+mj-lt"/>
              </a:rPr>
              <a:t>Effective Monday June 25th, 2018, the Compliance Office </a:t>
            </a:r>
            <a:r>
              <a:rPr lang="en-US" dirty="0" smtClean="0">
                <a:latin typeface="+mj-lt"/>
              </a:rPr>
              <a:t>transitioned to an online </a:t>
            </a:r>
            <a:r>
              <a:rPr lang="en-US" dirty="0">
                <a:latin typeface="+mj-lt"/>
              </a:rPr>
              <a:t>web-form version of the HHSA Privacy Incident Report (PIR). </a:t>
            </a:r>
            <a:r>
              <a:rPr lang="en-US" dirty="0" smtClean="0">
                <a:latin typeface="+mj-lt"/>
              </a:rPr>
              <a:t>The </a:t>
            </a:r>
            <a:r>
              <a:rPr lang="en-US" dirty="0">
                <a:latin typeface="+mj-lt"/>
              </a:rPr>
              <a:t>web portal is live </a:t>
            </a:r>
            <a:r>
              <a:rPr lang="en-US" dirty="0" smtClean="0">
                <a:latin typeface="+mj-lt"/>
              </a:rPr>
              <a:t>and </a:t>
            </a:r>
            <a:r>
              <a:rPr lang="en-US" dirty="0">
                <a:latin typeface="+mj-lt"/>
              </a:rPr>
              <a:t>you are encouraged to begin using it to report new </a:t>
            </a:r>
            <a:r>
              <a:rPr lang="en-US" dirty="0" smtClean="0">
                <a:latin typeface="+mj-lt"/>
              </a:rPr>
              <a:t>PIRs going </a:t>
            </a:r>
            <a:r>
              <a:rPr lang="en-US" dirty="0">
                <a:latin typeface="+mj-lt"/>
              </a:rPr>
              <a:t>forward. To open the web-form, click the text link </a:t>
            </a:r>
            <a:r>
              <a:rPr lang="en-US" b="1" dirty="0">
                <a:latin typeface="+mj-lt"/>
              </a:rPr>
              <a:t>Submit a </a:t>
            </a:r>
            <a:r>
              <a:rPr lang="en-US" b="1" dirty="0" smtClean="0">
                <a:latin typeface="+mj-lt"/>
              </a:rPr>
              <a:t>Privacy Incident </a:t>
            </a:r>
            <a:r>
              <a:rPr lang="en-US" b="1" dirty="0">
                <a:latin typeface="+mj-lt"/>
              </a:rPr>
              <a:t>Report </a:t>
            </a:r>
            <a:r>
              <a:rPr lang="en-US" dirty="0">
                <a:latin typeface="+mj-lt"/>
              </a:rPr>
              <a:t>from the landing page</a:t>
            </a:r>
            <a:r>
              <a:rPr lang="en-US" dirty="0" smtClean="0">
                <a:latin typeface="+mj-lt"/>
              </a:rPr>
              <a:t>.</a:t>
            </a:r>
          </a:p>
          <a:p>
            <a:pPr marL="1087438" lvl="2" indent="-457200">
              <a:lnSpc>
                <a:spcPct val="100000"/>
              </a:lnSpc>
              <a:buNone/>
            </a:pPr>
            <a:r>
              <a:rPr lang="en-US" b="1" dirty="0" smtClean="0">
                <a:latin typeface="+mj-lt"/>
              </a:rPr>
              <a:t>LANDING PAGE BELOW</a:t>
            </a:r>
            <a:endParaRPr lang="en-US" b="1" dirty="0">
              <a:latin typeface="+mj-lt"/>
            </a:endParaRPr>
          </a:p>
          <a:p>
            <a:pPr marL="1087438" lvl="2" indent="-457200">
              <a:lnSpc>
                <a:spcPct val="100000"/>
              </a:lnSpc>
              <a:buNone/>
            </a:pPr>
            <a:r>
              <a:rPr lang="en-US" dirty="0" smtClean="0">
                <a:latin typeface="+mj-lt"/>
                <a:hlinkClick r:id="rId2"/>
              </a:rPr>
              <a:t>https</a:t>
            </a:r>
            <a:r>
              <a:rPr lang="en-US" dirty="0">
                <a:latin typeface="+mj-lt"/>
                <a:hlinkClick r:id="rId2"/>
              </a:rPr>
              <a:t>://</a:t>
            </a:r>
            <a:r>
              <a:rPr lang="en-US" dirty="0" smtClean="0">
                <a:latin typeface="+mj-lt"/>
                <a:hlinkClick r:id="rId2"/>
              </a:rPr>
              <a:t>www.sandiegocounty.gov/content/sdc/hhsa/hhsa-privdb-landing.html</a:t>
            </a:r>
            <a:endParaRPr lang="en-US" dirty="0" smtClean="0">
              <a:latin typeface="+mj-lt"/>
            </a:endParaRPr>
          </a:p>
          <a:p>
            <a:pPr>
              <a:lnSpc>
                <a:spcPct val="100000"/>
              </a:lnSpc>
            </a:pPr>
            <a:r>
              <a:rPr lang="en-US" dirty="0" smtClean="0">
                <a:latin typeface="+mj-lt"/>
              </a:rPr>
              <a:t>Upon </a:t>
            </a:r>
            <a:r>
              <a:rPr lang="en-US" dirty="0">
                <a:latin typeface="+mj-lt"/>
              </a:rPr>
              <a:t>submitting the online web-form, the submitter will receive an email with a PIR Tracking Number </a:t>
            </a:r>
            <a:r>
              <a:rPr lang="en-US" b="1" dirty="0">
                <a:latin typeface="+mj-lt"/>
              </a:rPr>
              <a:t>(PIR—####)</a:t>
            </a:r>
            <a:r>
              <a:rPr lang="en-US" dirty="0">
                <a:latin typeface="+mj-lt"/>
              </a:rPr>
              <a:t> and Access Code ID#.  Use this information to access &amp; update pending PIRs until the report is complete.</a:t>
            </a:r>
          </a:p>
          <a:p>
            <a:pPr>
              <a:lnSpc>
                <a:spcPct val="100000"/>
              </a:lnSpc>
            </a:pPr>
            <a:r>
              <a:rPr lang="en-US" dirty="0" smtClean="0">
                <a:latin typeface="+mj-lt"/>
              </a:rPr>
              <a:t>Please </a:t>
            </a:r>
            <a:r>
              <a:rPr lang="en-US" dirty="0">
                <a:latin typeface="+mj-lt"/>
              </a:rPr>
              <a:t>reference the PIR Tracking Number in the email subject line when communicating with the Compliance Office regarding reported incident, including providing additional requested information, draft incident notification letters, etc.</a:t>
            </a:r>
          </a:p>
          <a:p>
            <a:pPr>
              <a:lnSpc>
                <a:spcPct val="100000"/>
              </a:lnSpc>
            </a:pPr>
            <a:r>
              <a:rPr lang="en-US" b="1" dirty="0" smtClean="0">
                <a:latin typeface="+mj-lt"/>
              </a:rPr>
              <a:t>ALL </a:t>
            </a:r>
            <a:r>
              <a:rPr lang="en-US" b="1" dirty="0">
                <a:latin typeface="+mj-lt"/>
              </a:rPr>
              <a:t>suspected and actual privacy incident reports must be submitted via the online web portal effective August 1, 2018.  As of 8/1/2018, the PIR Word document will no longer be accepted</a:t>
            </a:r>
            <a:r>
              <a:rPr lang="en-US" b="1" dirty="0" smtClean="0">
                <a:latin typeface="+mj-lt"/>
              </a:rPr>
              <a:t>.</a:t>
            </a:r>
            <a:endParaRPr lang="en-US" dirty="0">
              <a:latin typeface="+mj-lt"/>
            </a:endParaRPr>
          </a:p>
          <a:p>
            <a:pPr>
              <a:lnSpc>
                <a:spcPct val="100000"/>
              </a:lnSpc>
            </a:pPr>
            <a:r>
              <a:rPr lang="en-US" dirty="0" smtClean="0">
                <a:latin typeface="+mj-lt"/>
              </a:rPr>
              <a:t>No longer reported to QM as a Serious Incident; no need to phone it in to QM.</a:t>
            </a:r>
          </a:p>
          <a:p>
            <a:pPr marL="0" indent="0">
              <a:lnSpc>
                <a:spcPct val="100000"/>
              </a:lnSpc>
              <a:buNone/>
            </a:pPr>
            <a:endParaRPr lang="en-US" sz="1400" dirty="0">
              <a:latin typeface="+mj-lt"/>
            </a:endParaRPr>
          </a:p>
          <a:p>
            <a:pPr marL="0" indent="0">
              <a:lnSpc>
                <a:spcPct val="100000"/>
              </a:lnSpc>
              <a:buNone/>
            </a:pPr>
            <a:endParaRPr lang="en-US" sz="1400" dirty="0">
              <a:latin typeface="+mj-lt"/>
            </a:endParaRPr>
          </a:p>
        </p:txBody>
      </p:sp>
    </p:spTree>
    <p:extLst>
      <p:ext uri="{BB962C8B-B14F-4D97-AF65-F5344CB8AC3E}">
        <p14:creationId xmlns:p14="http://schemas.microsoft.com/office/powerpoint/2010/main" val="35161418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Privacy incident reporting</a:t>
            </a:r>
            <a:endParaRPr lang="en-US" b="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57" y="1242944"/>
            <a:ext cx="7721600" cy="520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39840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Cures 2.0</a:t>
            </a:r>
            <a:endParaRPr lang="en-US" sz="3200" dirty="0"/>
          </a:p>
        </p:txBody>
      </p:sp>
      <p:sp>
        <p:nvSpPr>
          <p:cNvPr id="3" name="Content Placeholder 2"/>
          <p:cNvSpPr>
            <a:spLocks noGrp="1"/>
          </p:cNvSpPr>
          <p:nvPr>
            <p:ph idx="1"/>
          </p:nvPr>
        </p:nvSpPr>
        <p:spPr>
          <a:xfrm>
            <a:off x="693056" y="2187723"/>
            <a:ext cx="7993743" cy="4213077"/>
          </a:xfrm>
        </p:spPr>
        <p:txBody>
          <a:bodyPr>
            <a:normAutofit lnSpcReduction="10000"/>
          </a:bodyPr>
          <a:lstStyle/>
          <a:p>
            <a:r>
              <a:rPr lang="en-US" sz="1700" dirty="0" smtClean="0"/>
              <a:t>Department </a:t>
            </a:r>
            <a:r>
              <a:rPr lang="en-US" sz="1700" dirty="0"/>
              <a:t>of Justice (DOJ) maintains the Controlled Substance Utilization and Evaluation System (CURES) in order to electronically monitor Schedule II, III, IV controlled substance prescriptions dispensed in California</a:t>
            </a:r>
            <a:r>
              <a:rPr lang="en-US" sz="1700" dirty="0" smtClean="0"/>
              <a:t>.</a:t>
            </a:r>
          </a:p>
          <a:p>
            <a:r>
              <a:rPr lang="en-US" sz="1700" dirty="0" smtClean="0"/>
              <a:t>SB 482 requires health care practitioners to consult the CURES database to review client’s controlled substance history.</a:t>
            </a:r>
          </a:p>
          <a:p>
            <a:r>
              <a:rPr lang="en-US" sz="1700" dirty="0"/>
              <a:t>As of April 2, 2018 the CURES 2.0 database is ready for statewide use</a:t>
            </a:r>
            <a:r>
              <a:rPr lang="en-US" sz="1700" dirty="0" smtClean="0"/>
              <a:t>.</a:t>
            </a:r>
          </a:p>
          <a:p>
            <a:r>
              <a:rPr lang="en-US" sz="1700" dirty="0"/>
              <a:t>While the statewide CURES 2.0 consultation requirement is effective as of October 2, 2018, County of San Diego Behavioral Health Service providers are required to integrate this mandate into their current prescriptive regimen as of FY 18-19 beginning </a:t>
            </a:r>
            <a:r>
              <a:rPr lang="en-US" sz="1700" b="1" dirty="0"/>
              <a:t>July 1, 2018</a:t>
            </a:r>
            <a:r>
              <a:rPr lang="en-US" sz="1700" dirty="0"/>
              <a:t>.</a:t>
            </a:r>
            <a:endParaRPr lang="en-US" sz="1700" dirty="0" smtClean="0"/>
          </a:p>
          <a:p>
            <a:endParaRPr lang="en-US" dirty="0" smtClean="0"/>
          </a:p>
          <a:p>
            <a:endParaRPr lang="en-US" dirty="0" smtClean="0"/>
          </a:p>
          <a:p>
            <a:endParaRPr lang="en-US" dirty="0"/>
          </a:p>
        </p:txBody>
      </p:sp>
      <p:sp>
        <p:nvSpPr>
          <p:cNvPr id="4" name="Text Placeholder 3"/>
          <p:cNvSpPr>
            <a:spLocks noGrp="1"/>
          </p:cNvSpPr>
          <p:nvPr>
            <p:ph type="body" sz="quarter" idx="13"/>
          </p:nvPr>
        </p:nvSpPr>
        <p:spPr/>
        <p:txBody>
          <a:bodyPr/>
          <a:lstStyle/>
          <a:p>
            <a:r>
              <a:rPr lang="en-US" dirty="0" smtClean="0"/>
              <a:t>Consultation Mandate timeline</a:t>
            </a:r>
            <a:endParaRPr lang="en-US" dirty="0"/>
          </a:p>
        </p:txBody>
      </p:sp>
    </p:spTree>
    <p:extLst>
      <p:ext uri="{BB962C8B-B14F-4D97-AF65-F5344CB8AC3E}">
        <p14:creationId xmlns:p14="http://schemas.microsoft.com/office/powerpoint/2010/main" val="7668690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Cures 2.0</a:t>
            </a:r>
            <a:endParaRPr lang="en-US" sz="3200" dirty="0"/>
          </a:p>
        </p:txBody>
      </p:sp>
      <p:sp>
        <p:nvSpPr>
          <p:cNvPr id="3" name="Text Placeholder 2"/>
          <p:cNvSpPr>
            <a:spLocks noGrp="1"/>
          </p:cNvSpPr>
          <p:nvPr>
            <p:ph type="body" sz="quarter" idx="13"/>
          </p:nvPr>
        </p:nvSpPr>
        <p:spPr/>
        <p:txBody>
          <a:bodyPr/>
          <a:lstStyle/>
          <a:p>
            <a:r>
              <a:rPr lang="en-US" dirty="0" smtClean="0"/>
              <a:t>consultation requirements	</a:t>
            </a:r>
            <a:endParaRPr lang="en-US" dirty="0"/>
          </a:p>
        </p:txBody>
      </p:sp>
      <p:sp>
        <p:nvSpPr>
          <p:cNvPr id="2" name="Content Placeholder 1"/>
          <p:cNvSpPr>
            <a:spLocks noGrp="1"/>
          </p:cNvSpPr>
          <p:nvPr>
            <p:ph idx="1"/>
          </p:nvPr>
        </p:nvSpPr>
        <p:spPr>
          <a:xfrm>
            <a:off x="693056" y="2247543"/>
            <a:ext cx="7993743" cy="4133379"/>
          </a:xfrm>
        </p:spPr>
        <p:txBody>
          <a:bodyPr>
            <a:normAutofit/>
          </a:bodyPr>
          <a:lstStyle/>
          <a:p>
            <a:r>
              <a:rPr lang="en-US" sz="1800" dirty="0"/>
              <a:t>Pursuant to Health and Safety Code section 11165.4(a), the mandatory consultation requirement indicates that health care practitioners review the CURES 2.0 database to evaluate a patient's controlled substance history under both of the following situations</a:t>
            </a:r>
            <a:r>
              <a:rPr lang="en-US" sz="1800" dirty="0" smtClean="0"/>
              <a:t>:</a:t>
            </a:r>
          </a:p>
          <a:p>
            <a:pPr lvl="1"/>
            <a:r>
              <a:rPr lang="en-US" sz="1800" dirty="0"/>
              <a:t>Prior to prescribing a Schedule II, III, and IV controlled substance for the first time</a:t>
            </a:r>
            <a:r>
              <a:rPr lang="en-US" sz="1800" dirty="0" smtClean="0"/>
              <a:t>.</a:t>
            </a:r>
          </a:p>
          <a:p>
            <a:pPr lvl="1"/>
            <a:r>
              <a:rPr lang="en-US" sz="1800" dirty="0"/>
              <a:t>At least </a:t>
            </a:r>
            <a:r>
              <a:rPr lang="en-US" sz="1800" b="1" dirty="0"/>
              <a:t>once </a:t>
            </a:r>
            <a:r>
              <a:rPr lang="en-US" sz="1800" b="1" dirty="0" smtClean="0"/>
              <a:t>every 4 months thereafter </a:t>
            </a:r>
            <a:r>
              <a:rPr lang="en-US" sz="1800" dirty="0"/>
              <a:t>if substance remains a part of treatment. </a:t>
            </a:r>
            <a:endParaRPr lang="en-US" sz="1800" dirty="0" smtClean="0"/>
          </a:p>
          <a:p>
            <a:pPr marL="344487" lvl="1" indent="0">
              <a:buNone/>
            </a:pPr>
            <a:endParaRPr lang="en-US" dirty="0"/>
          </a:p>
          <a:p>
            <a:endParaRPr lang="en-US" dirty="0"/>
          </a:p>
        </p:txBody>
      </p:sp>
    </p:spTree>
    <p:extLst>
      <p:ext uri="{BB962C8B-B14F-4D97-AF65-F5344CB8AC3E}">
        <p14:creationId xmlns:p14="http://schemas.microsoft.com/office/powerpoint/2010/main" val="35425586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Cures 2.0</a:t>
            </a:r>
            <a:endParaRPr lang="en-US" sz="3200" dirty="0"/>
          </a:p>
        </p:txBody>
      </p:sp>
      <p:sp>
        <p:nvSpPr>
          <p:cNvPr id="4" name="Text Placeholder 3"/>
          <p:cNvSpPr>
            <a:spLocks noGrp="1"/>
          </p:cNvSpPr>
          <p:nvPr>
            <p:ph type="body" sz="quarter" idx="13"/>
          </p:nvPr>
        </p:nvSpPr>
        <p:spPr>
          <a:xfrm>
            <a:off x="693057" y="1074965"/>
            <a:ext cx="7993741" cy="589641"/>
          </a:xfrm>
        </p:spPr>
        <p:txBody>
          <a:bodyPr/>
          <a:lstStyle/>
          <a:p>
            <a:r>
              <a:rPr lang="en-US" dirty="0"/>
              <a:t>Cures consultation requirements</a:t>
            </a:r>
          </a:p>
        </p:txBody>
      </p:sp>
      <p:sp>
        <p:nvSpPr>
          <p:cNvPr id="2" name="Content Placeholder 1"/>
          <p:cNvSpPr>
            <a:spLocks noGrp="1"/>
          </p:cNvSpPr>
          <p:nvPr>
            <p:ph idx="1"/>
          </p:nvPr>
        </p:nvSpPr>
        <p:spPr>
          <a:xfrm>
            <a:off x="452927" y="1598065"/>
            <a:ext cx="8494519" cy="5050564"/>
          </a:xfrm>
        </p:spPr>
        <p:txBody>
          <a:bodyPr>
            <a:normAutofit lnSpcReduction="10000"/>
          </a:bodyPr>
          <a:lstStyle/>
          <a:p>
            <a:r>
              <a:rPr lang="en-US" dirty="0"/>
              <a:t>This requirement applies to any health care practitioner with both of the following:</a:t>
            </a:r>
          </a:p>
          <a:p>
            <a:pPr lvl="1"/>
            <a:r>
              <a:rPr lang="en-US" dirty="0"/>
              <a:t>Drug Enforcement Administration (DEA) Controlled Substance Registration </a:t>
            </a:r>
            <a:r>
              <a:rPr lang="en-US" dirty="0" smtClean="0"/>
              <a:t>Certificate.</a:t>
            </a:r>
            <a:endParaRPr lang="en-US" dirty="0"/>
          </a:p>
          <a:p>
            <a:pPr lvl="1"/>
            <a:r>
              <a:rPr lang="en-US" dirty="0"/>
              <a:t>California licensure as one of the following:</a:t>
            </a:r>
          </a:p>
          <a:p>
            <a:pPr lvl="2">
              <a:lnSpc>
                <a:spcPct val="120000"/>
              </a:lnSpc>
              <a:spcAft>
                <a:spcPts val="0"/>
              </a:spcAft>
            </a:pPr>
            <a:r>
              <a:rPr lang="en-US" dirty="0"/>
              <a:t>Medical Physician</a:t>
            </a:r>
          </a:p>
          <a:p>
            <a:pPr lvl="2">
              <a:lnSpc>
                <a:spcPct val="120000"/>
              </a:lnSpc>
              <a:spcAft>
                <a:spcPts val="0"/>
              </a:spcAft>
            </a:pPr>
            <a:r>
              <a:rPr lang="en-US" dirty="0"/>
              <a:t>Physician Assistant</a:t>
            </a:r>
          </a:p>
          <a:p>
            <a:pPr lvl="2">
              <a:lnSpc>
                <a:spcPct val="120000"/>
              </a:lnSpc>
              <a:spcAft>
                <a:spcPts val="0"/>
              </a:spcAft>
            </a:pPr>
            <a:r>
              <a:rPr lang="en-US" dirty="0" smtClean="0"/>
              <a:t>Registered </a:t>
            </a:r>
            <a:r>
              <a:rPr lang="en-US" dirty="0"/>
              <a:t>Nurse Practitioner (Furnishing)</a:t>
            </a:r>
          </a:p>
          <a:p>
            <a:pPr lvl="2">
              <a:lnSpc>
                <a:spcPct val="120000"/>
              </a:lnSpc>
              <a:spcAft>
                <a:spcPts val="0"/>
              </a:spcAft>
            </a:pPr>
            <a:r>
              <a:rPr lang="en-US" dirty="0" smtClean="0"/>
              <a:t>Dentist</a:t>
            </a:r>
            <a:endParaRPr lang="en-US" dirty="0"/>
          </a:p>
          <a:p>
            <a:pPr lvl="2">
              <a:lnSpc>
                <a:spcPct val="120000"/>
              </a:lnSpc>
              <a:spcAft>
                <a:spcPts val="0"/>
              </a:spcAft>
            </a:pPr>
            <a:r>
              <a:rPr lang="en-US" dirty="0" smtClean="0"/>
              <a:t>Naturopathic </a:t>
            </a:r>
            <a:r>
              <a:rPr lang="en-US" dirty="0"/>
              <a:t>Physician</a:t>
            </a:r>
          </a:p>
          <a:p>
            <a:pPr lvl="2">
              <a:lnSpc>
                <a:spcPct val="120000"/>
              </a:lnSpc>
              <a:spcAft>
                <a:spcPts val="0"/>
              </a:spcAft>
            </a:pPr>
            <a:r>
              <a:rPr lang="en-US" dirty="0" smtClean="0"/>
              <a:t>Optometrist</a:t>
            </a:r>
            <a:endParaRPr lang="en-US" dirty="0"/>
          </a:p>
          <a:p>
            <a:pPr lvl="2">
              <a:lnSpc>
                <a:spcPct val="120000"/>
              </a:lnSpc>
              <a:spcAft>
                <a:spcPts val="0"/>
              </a:spcAft>
            </a:pPr>
            <a:r>
              <a:rPr lang="en-US" dirty="0" smtClean="0"/>
              <a:t>Osteopathic </a:t>
            </a:r>
            <a:r>
              <a:rPr lang="en-US" dirty="0"/>
              <a:t>Physician</a:t>
            </a:r>
          </a:p>
          <a:p>
            <a:pPr lvl="2">
              <a:lnSpc>
                <a:spcPct val="120000"/>
              </a:lnSpc>
              <a:spcAft>
                <a:spcPts val="0"/>
              </a:spcAft>
            </a:pPr>
            <a:r>
              <a:rPr lang="en-US" dirty="0" smtClean="0"/>
              <a:t>Podiatrist</a:t>
            </a:r>
            <a:endParaRPr lang="en-US" dirty="0"/>
          </a:p>
          <a:p>
            <a:pPr lvl="2">
              <a:lnSpc>
                <a:spcPct val="120000"/>
              </a:lnSpc>
              <a:spcAft>
                <a:spcPts val="0"/>
              </a:spcAft>
            </a:pPr>
            <a:r>
              <a:rPr lang="en-US" dirty="0" smtClean="0"/>
              <a:t>Registered </a:t>
            </a:r>
            <a:r>
              <a:rPr lang="en-US" dirty="0"/>
              <a:t>Certified Nurse </a:t>
            </a:r>
            <a:r>
              <a:rPr lang="en-US" dirty="0" smtClean="0"/>
              <a:t>Midwife</a:t>
            </a:r>
          </a:p>
          <a:p>
            <a:pPr marL="688975" lvl="2" indent="0">
              <a:lnSpc>
                <a:spcPct val="120000"/>
              </a:lnSpc>
              <a:spcAft>
                <a:spcPts val="0"/>
              </a:spcAft>
              <a:buNone/>
            </a:pPr>
            <a:endParaRPr lang="en-US" sz="1400" dirty="0"/>
          </a:p>
          <a:p>
            <a:pPr lvl="1"/>
            <a:r>
              <a:rPr lang="en-US" sz="1400" dirty="0" smtClean="0"/>
              <a:t>**While </a:t>
            </a:r>
            <a:r>
              <a:rPr lang="en-US" sz="1400" dirty="0"/>
              <a:t>pharmacists have access to the CURES 2.0 database, the mandatory consultation requirement </a:t>
            </a:r>
            <a:r>
              <a:rPr lang="en-US" sz="1400" b="1" dirty="0"/>
              <a:t>does not apply</a:t>
            </a:r>
            <a:r>
              <a:rPr lang="en-US" sz="1400" dirty="0"/>
              <a:t> to these particular health care practitioners</a:t>
            </a:r>
            <a:r>
              <a:rPr lang="en-US" sz="1400" dirty="0" smtClean="0"/>
              <a:t>.** </a:t>
            </a:r>
            <a:endParaRPr lang="en-US" sz="1400" dirty="0"/>
          </a:p>
          <a:p>
            <a:pPr lvl="1"/>
            <a:endParaRPr lang="en-US" dirty="0"/>
          </a:p>
        </p:txBody>
      </p:sp>
    </p:spTree>
    <p:extLst>
      <p:ext uri="{BB962C8B-B14F-4D97-AF65-F5344CB8AC3E}">
        <p14:creationId xmlns:p14="http://schemas.microsoft.com/office/powerpoint/2010/main" val="357863591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Cures 2.0</a:t>
            </a:r>
            <a:endParaRPr lang="en-US" sz="3200" dirty="0"/>
          </a:p>
        </p:txBody>
      </p:sp>
      <p:sp>
        <p:nvSpPr>
          <p:cNvPr id="3" name="Text Placeholder 2"/>
          <p:cNvSpPr>
            <a:spLocks noGrp="1"/>
          </p:cNvSpPr>
          <p:nvPr>
            <p:ph type="body" sz="quarter" idx="13"/>
          </p:nvPr>
        </p:nvSpPr>
        <p:spPr/>
        <p:txBody>
          <a:bodyPr/>
          <a:lstStyle/>
          <a:p>
            <a:r>
              <a:rPr lang="en-US" dirty="0" smtClean="0"/>
              <a:t>Documentation requirements</a:t>
            </a:r>
            <a:endParaRPr lang="en-US" dirty="0"/>
          </a:p>
        </p:txBody>
      </p:sp>
      <p:sp>
        <p:nvSpPr>
          <p:cNvPr id="4" name="Content Placeholder 3"/>
          <p:cNvSpPr>
            <a:spLocks noGrp="1"/>
          </p:cNvSpPr>
          <p:nvPr>
            <p:ph idx="1"/>
          </p:nvPr>
        </p:nvSpPr>
        <p:spPr>
          <a:xfrm>
            <a:off x="693056" y="1959427"/>
            <a:ext cx="7993743" cy="4580521"/>
          </a:xfrm>
        </p:spPr>
        <p:txBody>
          <a:bodyPr>
            <a:normAutofit lnSpcReduction="10000"/>
          </a:bodyPr>
          <a:lstStyle/>
          <a:p>
            <a:r>
              <a:rPr lang="en-US" sz="1800" dirty="0"/>
              <a:t>All organizational providers with </a:t>
            </a:r>
            <a:r>
              <a:rPr lang="en-US" sz="1800" dirty="0" smtClean="0"/>
              <a:t>health care </a:t>
            </a:r>
            <a:r>
              <a:rPr lang="en-US" sz="1800" dirty="0"/>
              <a:t>practitioners authorized to prescribe, order, administer, or furnish Schedule II, III, and IV controlled substances shall ensure compliance with and documentation of </a:t>
            </a:r>
            <a:r>
              <a:rPr lang="en-US" sz="1800" dirty="0" smtClean="0"/>
              <a:t>CURES </a:t>
            </a:r>
            <a:r>
              <a:rPr lang="en-US" sz="1800" dirty="0"/>
              <a:t>2.0 consultation requirements</a:t>
            </a:r>
            <a:r>
              <a:rPr lang="en-US" sz="1800" dirty="0" smtClean="0"/>
              <a:t>. </a:t>
            </a:r>
          </a:p>
          <a:p>
            <a:pPr lvl="1"/>
            <a:r>
              <a:rPr lang="en-US" sz="1800" b="1" u="sng" dirty="0" smtClean="0"/>
              <a:t>Medication Progress Notes</a:t>
            </a:r>
          </a:p>
          <a:p>
            <a:pPr lvl="2"/>
            <a:r>
              <a:rPr lang="en-US" sz="1800" dirty="0" smtClean="0"/>
              <a:t>Progress </a:t>
            </a:r>
            <a:r>
              <a:rPr lang="en-US" sz="1800" dirty="0"/>
              <a:t>note documentation shall attest to the prescribing health care practitioner’s review the CURES 2.0 database, when applicable, within the required timelines. </a:t>
            </a:r>
            <a:endParaRPr lang="en-US" sz="1800" dirty="0" smtClean="0"/>
          </a:p>
          <a:p>
            <a:pPr lvl="3"/>
            <a:r>
              <a:rPr lang="en-US" sz="1800" dirty="0" smtClean="0"/>
              <a:t>Medication progress note templates include the following prompt “</a:t>
            </a:r>
            <a:r>
              <a:rPr lang="en-US" sz="1800" b="1" dirty="0" smtClean="0"/>
              <a:t>Review of CURES Database</a:t>
            </a:r>
            <a:r>
              <a:rPr lang="en-US" sz="1800" dirty="0" smtClean="0"/>
              <a:t>.”</a:t>
            </a:r>
            <a:endParaRPr lang="en-US" sz="1800" dirty="0"/>
          </a:p>
          <a:p>
            <a:endParaRPr lang="en-US" dirty="0"/>
          </a:p>
        </p:txBody>
      </p:sp>
    </p:spTree>
    <p:extLst>
      <p:ext uri="{BB962C8B-B14F-4D97-AF65-F5344CB8AC3E}">
        <p14:creationId xmlns:p14="http://schemas.microsoft.com/office/powerpoint/2010/main" val="33550376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smtClean="0"/>
              <a:t>Cures 2.0</a:t>
            </a:r>
            <a:endParaRPr lang="en-US" sz="3200" dirty="0"/>
          </a:p>
        </p:txBody>
      </p:sp>
      <p:sp>
        <p:nvSpPr>
          <p:cNvPr id="9" name="Text Placeholder 8"/>
          <p:cNvSpPr>
            <a:spLocks noGrp="1"/>
          </p:cNvSpPr>
          <p:nvPr>
            <p:ph type="body" sz="quarter" idx="13"/>
          </p:nvPr>
        </p:nvSpPr>
        <p:spPr>
          <a:xfrm>
            <a:off x="693056" y="1074965"/>
            <a:ext cx="7993741" cy="589641"/>
          </a:xfrm>
        </p:spPr>
        <p:txBody>
          <a:bodyPr/>
          <a:lstStyle/>
          <a:p>
            <a:r>
              <a:rPr lang="en-US" dirty="0"/>
              <a:t>Documentation requirements</a:t>
            </a:r>
          </a:p>
        </p:txBody>
      </p:sp>
      <p:sp>
        <p:nvSpPr>
          <p:cNvPr id="8" name="Content Placeholder 7"/>
          <p:cNvSpPr>
            <a:spLocks noGrp="1"/>
          </p:cNvSpPr>
          <p:nvPr>
            <p:ph idx="1"/>
          </p:nvPr>
        </p:nvSpPr>
        <p:spPr>
          <a:xfrm>
            <a:off x="693056" y="1664606"/>
            <a:ext cx="7993743" cy="5094003"/>
          </a:xfrm>
        </p:spPr>
        <p:txBody>
          <a:bodyPr>
            <a:normAutofit/>
          </a:bodyPr>
          <a:lstStyle/>
          <a:p>
            <a:pPr lvl="1"/>
            <a:r>
              <a:rPr lang="en-US" sz="1800" b="1" u="sng" dirty="0" smtClean="0"/>
              <a:t>Medication Monitoring</a:t>
            </a:r>
            <a:endParaRPr lang="en-US" sz="1800" b="1" u="sng" dirty="0"/>
          </a:p>
          <a:p>
            <a:pPr lvl="2"/>
            <a:r>
              <a:rPr lang="en-US" sz="1800" dirty="0" smtClean="0"/>
              <a:t>Medication </a:t>
            </a:r>
            <a:r>
              <a:rPr lang="en-US" sz="1800" dirty="0"/>
              <a:t>Monitoring </a:t>
            </a:r>
            <a:r>
              <a:rPr lang="en-US" sz="1800" dirty="0" smtClean="0"/>
              <a:t>Tool </a:t>
            </a:r>
            <a:r>
              <a:rPr lang="en-US" sz="1800" dirty="0"/>
              <a:t>has been updated </a:t>
            </a:r>
            <a:r>
              <a:rPr lang="en-US" sz="1800" dirty="0" smtClean="0"/>
              <a:t>with questions that </a:t>
            </a:r>
            <a:r>
              <a:rPr lang="en-US" sz="1800" dirty="0"/>
              <a:t>reflect the CURES 2.0 consultation mandate. </a:t>
            </a:r>
            <a:endParaRPr lang="en-US" sz="1800" dirty="0" smtClean="0"/>
          </a:p>
          <a:p>
            <a:pPr lvl="2"/>
            <a:r>
              <a:rPr lang="en-US" sz="1800" dirty="0" smtClean="0"/>
              <a:t>The Medication </a:t>
            </a:r>
            <a:r>
              <a:rPr lang="en-US" sz="1800" dirty="0"/>
              <a:t>Monitoring Committee shall attest to their peer’s review of the CURES 2.0 database by </a:t>
            </a:r>
            <a:r>
              <a:rPr lang="en-US" sz="1800" dirty="0" smtClean="0"/>
              <a:t>answering </a:t>
            </a:r>
            <a:r>
              <a:rPr lang="en-US" sz="1800" dirty="0"/>
              <a:t>the corresponding </a:t>
            </a:r>
            <a:r>
              <a:rPr lang="en-US" sz="1800" dirty="0" smtClean="0"/>
              <a:t>questions </a:t>
            </a:r>
            <a:r>
              <a:rPr lang="en-US" sz="1800" dirty="0"/>
              <a:t>on the Medication Monitoring </a:t>
            </a:r>
            <a:r>
              <a:rPr lang="en-US" sz="1800" dirty="0" smtClean="0"/>
              <a:t>tool when applicable.</a:t>
            </a:r>
          </a:p>
          <a:p>
            <a:pPr lvl="1"/>
            <a:r>
              <a:rPr lang="en-US" sz="1800" b="1" u="sng" dirty="0"/>
              <a:t>A/OA Patient Medication Agreement</a:t>
            </a:r>
          </a:p>
          <a:p>
            <a:pPr lvl="2"/>
            <a:r>
              <a:rPr lang="en-US" sz="1800" dirty="0"/>
              <a:t>This is an </a:t>
            </a:r>
            <a:r>
              <a:rPr lang="en-US" sz="1800" b="1" u="sng" dirty="0"/>
              <a:t>optional</a:t>
            </a:r>
            <a:r>
              <a:rPr lang="en-US" sz="1800" dirty="0"/>
              <a:t> form for A/OA clients receiving Schedule II, III, IV controlled </a:t>
            </a:r>
            <a:r>
              <a:rPr lang="en-US" sz="1800" dirty="0" smtClean="0"/>
              <a:t>substances in addition to the Informed Consent for Psychotropic Medications. </a:t>
            </a:r>
            <a:r>
              <a:rPr lang="en-US" sz="1800" dirty="0"/>
              <a:t>It is </a:t>
            </a:r>
            <a:r>
              <a:rPr lang="en-US" sz="1800" b="1" u="sng" dirty="0"/>
              <a:t>not</a:t>
            </a:r>
            <a:r>
              <a:rPr lang="en-US" sz="1800" dirty="0"/>
              <a:t> applicable to CYF </a:t>
            </a:r>
            <a:r>
              <a:rPr lang="en-US" sz="1800" dirty="0" smtClean="0"/>
              <a:t>clients.</a:t>
            </a:r>
            <a:endParaRPr lang="en-US" sz="1800" dirty="0"/>
          </a:p>
          <a:p>
            <a:pPr marL="688975" lvl="2" indent="0">
              <a:buNone/>
            </a:pPr>
            <a:endParaRPr lang="en-US" dirty="0" smtClean="0"/>
          </a:p>
          <a:p>
            <a:pPr lvl="2"/>
            <a:endParaRPr lang="en-US" dirty="0"/>
          </a:p>
          <a:p>
            <a:pPr lvl="2"/>
            <a:endParaRPr lang="en-US" dirty="0"/>
          </a:p>
        </p:txBody>
      </p:sp>
    </p:spTree>
    <p:extLst>
      <p:ext uri="{BB962C8B-B14F-4D97-AF65-F5344CB8AC3E}">
        <p14:creationId xmlns:p14="http://schemas.microsoft.com/office/powerpoint/2010/main" val="28885788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smtClean="0"/>
              <a:t>Cures 2.0</a:t>
            </a:r>
            <a:endParaRPr lang="en-US" sz="3200" dirty="0"/>
          </a:p>
        </p:txBody>
      </p:sp>
      <p:sp>
        <p:nvSpPr>
          <p:cNvPr id="9" name="Text Placeholder 8"/>
          <p:cNvSpPr>
            <a:spLocks noGrp="1"/>
          </p:cNvSpPr>
          <p:nvPr>
            <p:ph type="body" sz="quarter" idx="13"/>
          </p:nvPr>
        </p:nvSpPr>
        <p:spPr/>
        <p:txBody>
          <a:bodyPr/>
          <a:lstStyle/>
          <a:p>
            <a:r>
              <a:rPr lang="en-US" dirty="0" smtClean="0"/>
              <a:t>QM monitoring</a:t>
            </a:r>
            <a:endParaRPr lang="en-US" dirty="0"/>
          </a:p>
        </p:txBody>
      </p:sp>
      <p:sp>
        <p:nvSpPr>
          <p:cNvPr id="8" name="Content Placeholder 7"/>
          <p:cNvSpPr>
            <a:spLocks noGrp="1"/>
          </p:cNvSpPr>
          <p:nvPr>
            <p:ph idx="1"/>
          </p:nvPr>
        </p:nvSpPr>
        <p:spPr>
          <a:xfrm>
            <a:off x="595951" y="2238626"/>
            <a:ext cx="7993743" cy="3341406"/>
          </a:xfrm>
        </p:spPr>
        <p:txBody>
          <a:bodyPr/>
          <a:lstStyle/>
          <a:p>
            <a:r>
              <a:rPr lang="en-US" sz="1800" dirty="0" smtClean="0"/>
              <a:t>At the time of your Medical Record Review (MRR), QM Specialist will review the following:</a:t>
            </a:r>
          </a:p>
          <a:p>
            <a:pPr lvl="1"/>
            <a:r>
              <a:rPr lang="en-US" sz="1800" dirty="0" smtClean="0"/>
              <a:t>Medication progress notes for review of CURES database when applicable.</a:t>
            </a:r>
          </a:p>
          <a:p>
            <a:pPr lvl="1"/>
            <a:r>
              <a:rPr lang="en-US" sz="1800" dirty="0" smtClean="0"/>
              <a:t>Informed Consent for Psychotropic Medications form.</a:t>
            </a:r>
          </a:p>
          <a:p>
            <a:pPr lvl="1"/>
            <a:r>
              <a:rPr lang="en-US" sz="1800" dirty="0" smtClean="0"/>
              <a:t>Medication Monitoring process and forms for the past fiscal year.</a:t>
            </a:r>
          </a:p>
          <a:p>
            <a:pPr lvl="1"/>
            <a:endParaRPr lang="en-US" dirty="0"/>
          </a:p>
        </p:txBody>
      </p:sp>
    </p:spTree>
    <p:extLst>
      <p:ext uri="{BB962C8B-B14F-4D97-AF65-F5344CB8AC3E}">
        <p14:creationId xmlns:p14="http://schemas.microsoft.com/office/powerpoint/2010/main" val="130240141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Quick updates &amp; reminders</a:t>
            </a:r>
            <a:endParaRPr lang="en-US" b="1" dirty="0"/>
          </a:p>
        </p:txBody>
      </p:sp>
      <p:sp>
        <p:nvSpPr>
          <p:cNvPr id="4" name="Content Placeholder 3"/>
          <p:cNvSpPr>
            <a:spLocks noGrp="1"/>
          </p:cNvSpPr>
          <p:nvPr>
            <p:ph idx="1"/>
          </p:nvPr>
        </p:nvSpPr>
        <p:spPr>
          <a:xfrm>
            <a:off x="608389" y="1426027"/>
            <a:ext cx="7993743" cy="4318001"/>
          </a:xfrm>
        </p:spPr>
        <p:txBody>
          <a:bodyPr>
            <a:normAutofit fontScale="92500" lnSpcReduction="10000"/>
          </a:bodyPr>
          <a:lstStyle/>
          <a:p>
            <a:r>
              <a:rPr lang="en-US" dirty="0" smtClean="0"/>
              <a:t>When reporting Serious Incidents, report client name, CCBH ID, </a:t>
            </a:r>
            <a:r>
              <a:rPr lang="en-US" u="sng" dirty="0" smtClean="0"/>
              <a:t>date of incident</a:t>
            </a:r>
            <a:r>
              <a:rPr lang="en-US" dirty="0" smtClean="0"/>
              <a:t>, specific details about incident.</a:t>
            </a:r>
          </a:p>
          <a:p>
            <a:r>
              <a:rPr lang="en-US" dirty="0" smtClean="0"/>
              <a:t>BHA – ADULT WALK IN assessment may be used by Outpatient Clinics with “Walk In” designated hours. This is only for adult clinics with designated “walk in” hours. The full BHA – ADULT assessment is expected when the annual BHA update is due or there is an update to the BHA needed.</a:t>
            </a:r>
          </a:p>
          <a:p>
            <a:r>
              <a:rPr lang="en-US" dirty="0" smtClean="0"/>
              <a:t>Quarterly Status Reports – updated NOABD and Suggestions &amp; Transfer Tabs</a:t>
            </a:r>
          </a:p>
          <a:p>
            <a:r>
              <a:rPr lang="en-US" dirty="0" smtClean="0"/>
              <a:t>MRR Tool – Billing Summary split into two tabs, one for Recoupments and one for Corrections</a:t>
            </a:r>
          </a:p>
          <a:p>
            <a:r>
              <a:rPr lang="en-US" dirty="0" smtClean="0"/>
              <a:t>New Medication Monitoring Tab</a:t>
            </a:r>
          </a:p>
          <a:p>
            <a:r>
              <a:rPr lang="en-US" dirty="0" smtClean="0"/>
              <a:t>Prospective Risk Analysis (PRA)</a:t>
            </a:r>
          </a:p>
          <a:p>
            <a:pPr marL="0" indent="0">
              <a:buNone/>
            </a:pPr>
            <a:endParaRPr lang="en-US" dirty="0"/>
          </a:p>
        </p:txBody>
      </p:sp>
    </p:spTree>
    <p:extLst>
      <p:ext uri="{BB962C8B-B14F-4D97-AF65-F5344CB8AC3E}">
        <p14:creationId xmlns:p14="http://schemas.microsoft.com/office/powerpoint/2010/main" val="2556098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017" y="169221"/>
            <a:ext cx="7215809" cy="741362"/>
          </a:xfrm>
        </p:spPr>
        <p:txBody>
          <a:bodyPr/>
          <a:lstStyle/>
          <a:p>
            <a:r>
              <a:rPr lang="en-US" sz="2800" b="1" dirty="0" smtClean="0"/>
              <a:t>Dhcs implementation efforts </a:t>
            </a:r>
            <a:endParaRPr lang="en-US" sz="2800" b="1" dirty="0"/>
          </a:p>
        </p:txBody>
      </p:sp>
      <p:sp>
        <p:nvSpPr>
          <p:cNvPr id="5" name="Content Placeholder 2"/>
          <p:cNvSpPr txBox="1">
            <a:spLocks/>
          </p:cNvSpPr>
          <p:nvPr/>
        </p:nvSpPr>
        <p:spPr>
          <a:xfrm>
            <a:off x="733504" y="1202635"/>
            <a:ext cx="7645183" cy="5029200"/>
          </a:xfrm>
          <a:prstGeom prst="rect">
            <a:avLst/>
          </a:prstGeom>
        </p:spPr>
        <p:txBody>
          <a:bodyPr vert="horz" lIns="0" tIns="0" rIns="0" bIns="0" rtlCol="0">
            <a:noAutofit/>
          </a:bodyPr>
          <a:lst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1915(b) Specialty MH Services Waiver </a:t>
            </a:r>
          </a:p>
          <a:p>
            <a:pPr lvl="2">
              <a:lnSpc>
                <a:spcPct val="100000"/>
              </a:lnSpc>
            </a:pPr>
            <a:r>
              <a:rPr lang="en-US" sz="2000" dirty="0" smtClean="0"/>
              <a:t>Transparency </a:t>
            </a:r>
          </a:p>
          <a:p>
            <a:pPr lvl="2">
              <a:lnSpc>
                <a:spcPct val="100000"/>
              </a:lnSpc>
            </a:pPr>
            <a:r>
              <a:rPr lang="en-US" sz="2000" dirty="0" smtClean="0"/>
              <a:t>Data</a:t>
            </a:r>
          </a:p>
          <a:p>
            <a:pPr lvl="2">
              <a:lnSpc>
                <a:spcPct val="100000"/>
              </a:lnSpc>
            </a:pPr>
            <a:r>
              <a:rPr lang="en-US" sz="2000" dirty="0" smtClean="0"/>
              <a:t>Access</a:t>
            </a:r>
          </a:p>
          <a:p>
            <a:pPr lvl="2">
              <a:lnSpc>
                <a:spcPct val="100000"/>
              </a:lnSpc>
            </a:pPr>
            <a:r>
              <a:rPr lang="en-US" sz="2000" dirty="0" smtClean="0"/>
              <a:t>Timeliness </a:t>
            </a:r>
          </a:p>
          <a:p>
            <a:pPr lvl="2">
              <a:lnSpc>
                <a:spcPct val="100000"/>
              </a:lnSpc>
            </a:pPr>
            <a:r>
              <a:rPr lang="en-US" sz="2000" dirty="0" smtClean="0"/>
              <a:t>Quality </a:t>
            </a:r>
          </a:p>
          <a:p>
            <a:pPr lvl="2">
              <a:lnSpc>
                <a:spcPct val="100000"/>
              </a:lnSpc>
            </a:pPr>
            <a:r>
              <a:rPr lang="en-US" sz="2000" dirty="0" smtClean="0"/>
              <a:t>Translation Services </a:t>
            </a:r>
          </a:p>
          <a:p>
            <a:pPr lvl="2">
              <a:lnSpc>
                <a:spcPct val="100000"/>
              </a:lnSpc>
            </a:pPr>
            <a:r>
              <a:rPr lang="en-US" sz="2000" dirty="0" smtClean="0"/>
              <a:t>Improvement </a:t>
            </a:r>
          </a:p>
          <a:p>
            <a:pPr lvl="1">
              <a:buFont typeface="Wingdings" panose="05000000000000000000" pitchFamily="2" charset="2"/>
              <a:buChar char="Ø"/>
            </a:pPr>
            <a:r>
              <a:rPr lang="en-US" sz="2400" dirty="0" smtClean="0"/>
              <a:t>	Enhanced Monitoring </a:t>
            </a:r>
          </a:p>
          <a:p>
            <a:pPr lvl="3"/>
            <a:r>
              <a:rPr lang="en-US" sz="2000" dirty="0" smtClean="0"/>
              <a:t>Sanction Fines and Penalties </a:t>
            </a:r>
            <a:endParaRPr lang="en-US" sz="2000" dirty="0"/>
          </a:p>
        </p:txBody>
      </p:sp>
    </p:spTree>
    <p:extLst>
      <p:ext uri="{BB962C8B-B14F-4D97-AF65-F5344CB8AC3E}">
        <p14:creationId xmlns:p14="http://schemas.microsoft.com/office/powerpoint/2010/main" val="41722586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057" y="169221"/>
            <a:ext cx="4644256" cy="741362"/>
          </a:xfrm>
        </p:spPr>
        <p:txBody>
          <a:bodyPr/>
          <a:lstStyle/>
          <a:p>
            <a:r>
              <a:rPr lang="en-US" sz="2800" b="1" dirty="0" smtClean="0"/>
              <a:t>PROGRAM INTEGRITY</a:t>
            </a:r>
            <a:endParaRPr lang="en-US" sz="2800" b="1" dirty="0"/>
          </a:p>
        </p:txBody>
      </p:sp>
      <p:sp>
        <p:nvSpPr>
          <p:cNvPr id="3" name="Text Placeholder 2"/>
          <p:cNvSpPr>
            <a:spLocks noGrp="1"/>
          </p:cNvSpPr>
          <p:nvPr>
            <p:ph type="body" sz="quarter" idx="13"/>
          </p:nvPr>
        </p:nvSpPr>
        <p:spPr>
          <a:xfrm>
            <a:off x="693057" y="1041795"/>
            <a:ext cx="7993741" cy="1780918"/>
          </a:xfrm>
        </p:spPr>
        <p:txBody>
          <a:bodyPr/>
          <a:lstStyle/>
          <a:p>
            <a:pPr algn="ctr"/>
            <a:r>
              <a:rPr lang="en-US" dirty="0" smtClean="0"/>
              <a:t>Training and regular monitoring activities are your best practices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1903" y="2097157"/>
            <a:ext cx="6539629" cy="4575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450422" y="5347252"/>
            <a:ext cx="937757" cy="24622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lIns="0" tIns="0" rIns="0" bIns="0" rtlCol="0">
            <a:spAutoFit/>
          </a:bodyPr>
          <a:lstStyle/>
          <a:p>
            <a:r>
              <a:rPr lang="en-US" sz="1600" b="1" dirty="0" smtClean="0">
                <a:solidFill>
                  <a:srgbClr val="C00000"/>
                </a:solidFill>
                <a:latin typeface="Cooper Black" panose="0208090404030B020404" pitchFamily="18" charset="0"/>
                <a:cs typeface="Avenir Light"/>
              </a:rPr>
              <a:t>BHS SOC</a:t>
            </a:r>
          </a:p>
        </p:txBody>
      </p:sp>
    </p:spTree>
    <p:extLst>
      <p:ext uri="{BB962C8B-B14F-4D97-AF65-F5344CB8AC3E}">
        <p14:creationId xmlns:p14="http://schemas.microsoft.com/office/powerpoint/2010/main" val="409116378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530627"/>
            <a:ext cx="8408504" cy="4495800"/>
          </a:xfrm>
          <a:prstGeom prst="rect">
            <a:avLst/>
          </a:prstGeom>
        </p:spPr>
        <p:txBody>
          <a:bodyPr>
            <a:normAutofit fontScale="925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spcBef>
                <a:spcPts val="1200"/>
              </a:spcBef>
              <a:spcAft>
                <a:spcPts val="1200"/>
              </a:spcAft>
              <a:buSzPct val="110000"/>
              <a:buFont typeface="Arial" panose="020B0604020202020204" pitchFamily="34" charset="0"/>
              <a:buChar char="•"/>
            </a:pPr>
            <a:r>
              <a:rPr lang="en-US" sz="2600" u="sng" dirty="0" smtClean="0">
                <a:solidFill>
                  <a:schemeClr val="accent1"/>
                </a:solidFill>
                <a:latin typeface="+mj-lt"/>
                <a:cs typeface="Arial" panose="020B0604020202020204" pitchFamily="34" charset="0"/>
              </a:rPr>
              <a:t>Fraud</a:t>
            </a:r>
            <a:r>
              <a:rPr lang="en-US" sz="2600" dirty="0" smtClean="0">
                <a:latin typeface="+mj-lt"/>
                <a:cs typeface="Arial" panose="020B0604020202020204" pitchFamily="34" charset="0"/>
              </a:rPr>
              <a:t>: an intentional act of deception, misrepresentation, or concealment in order to gain something of value</a:t>
            </a:r>
          </a:p>
          <a:p>
            <a:pPr>
              <a:spcBef>
                <a:spcPts val="1200"/>
              </a:spcBef>
              <a:spcAft>
                <a:spcPts val="1200"/>
              </a:spcAft>
              <a:buSzPct val="110000"/>
              <a:buFont typeface="Arial" panose="020B0604020202020204" pitchFamily="34" charset="0"/>
              <a:buChar char="•"/>
            </a:pPr>
            <a:r>
              <a:rPr lang="en-US" sz="2600" u="sng" dirty="0" smtClean="0">
                <a:solidFill>
                  <a:schemeClr val="accent1"/>
                </a:solidFill>
                <a:latin typeface="+mj-lt"/>
                <a:cs typeface="Arial" panose="020B0604020202020204" pitchFamily="34" charset="0"/>
              </a:rPr>
              <a:t>Waste</a:t>
            </a:r>
            <a:r>
              <a:rPr lang="en-US" sz="2600" dirty="0" smtClean="0">
                <a:latin typeface="+mj-lt"/>
                <a:cs typeface="Arial" panose="020B0604020202020204" pitchFamily="34" charset="0"/>
              </a:rPr>
              <a:t>: over-utilization of services (not caused by negligent actions) or the misuse of resources</a:t>
            </a:r>
          </a:p>
          <a:p>
            <a:pPr>
              <a:spcBef>
                <a:spcPts val="1200"/>
              </a:spcBef>
              <a:spcAft>
                <a:spcPts val="1200"/>
              </a:spcAft>
              <a:buSzPct val="110000"/>
              <a:buFont typeface="Arial" panose="020B0604020202020204" pitchFamily="34" charset="0"/>
              <a:buChar char="•"/>
            </a:pPr>
            <a:r>
              <a:rPr lang="en-US" sz="2600" u="sng" dirty="0" smtClean="0">
                <a:solidFill>
                  <a:schemeClr val="accent1"/>
                </a:solidFill>
                <a:latin typeface="+mj-lt"/>
                <a:cs typeface="Arial" panose="020B0604020202020204" pitchFamily="34" charset="0"/>
              </a:rPr>
              <a:t>Abuse</a:t>
            </a:r>
            <a:r>
              <a:rPr lang="en-US" sz="2600" dirty="0" smtClean="0">
                <a:latin typeface="+mj-lt"/>
                <a:cs typeface="Arial" panose="020B0604020202020204" pitchFamily="34" charset="0"/>
              </a:rPr>
              <a:t>: excessive or improper use of services or actions that is inconsistent with acceptable business or medical practices</a:t>
            </a:r>
          </a:p>
          <a:p>
            <a:pPr marL="0" indent="0">
              <a:buSzPct val="110000"/>
              <a:buFont typeface="Symbol" pitchFamily="18" charset="2"/>
              <a:buNone/>
            </a:pPr>
            <a:r>
              <a:rPr lang="en-US" b="1" u="sng" dirty="0" smtClean="0">
                <a:latin typeface="+mj-lt"/>
                <a:cs typeface="Arial Narrow"/>
              </a:rPr>
              <a:t>Question</a:t>
            </a:r>
            <a:r>
              <a:rPr lang="en-US" dirty="0" smtClean="0">
                <a:latin typeface="+mj-lt"/>
                <a:cs typeface="Arial Narrow"/>
              </a:rPr>
              <a:t>:  If you know the tools to use to prevent waste and abuse and </a:t>
            </a:r>
            <a:r>
              <a:rPr lang="en-US" u="sng" dirty="0" smtClean="0">
                <a:solidFill>
                  <a:schemeClr val="accent1"/>
                </a:solidFill>
                <a:latin typeface="+mj-lt"/>
                <a:cs typeface="Arial Narrow"/>
              </a:rPr>
              <a:t>you do not use them</a:t>
            </a:r>
            <a:r>
              <a:rPr lang="en-US" dirty="0" smtClean="0">
                <a:latin typeface="+mj-lt"/>
                <a:cs typeface="Arial Narrow"/>
              </a:rPr>
              <a:t>, who’s responsible? Are you making a good faith effort to minimize risk?</a:t>
            </a:r>
          </a:p>
          <a:p>
            <a:pPr marL="0" indent="0">
              <a:buNone/>
            </a:pPr>
            <a:endParaRPr lang="en-US" dirty="0"/>
          </a:p>
        </p:txBody>
      </p:sp>
      <p:sp>
        <p:nvSpPr>
          <p:cNvPr id="3" name="Title 1"/>
          <p:cNvSpPr txBox="1">
            <a:spLocks/>
          </p:cNvSpPr>
          <p:nvPr/>
        </p:nvSpPr>
        <p:spPr>
          <a:xfrm>
            <a:off x="732813" y="268611"/>
            <a:ext cx="4644256" cy="596092"/>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2800" b="1" dirty="0" smtClean="0"/>
              <a:t>PROGRAM INTEGRITY</a:t>
            </a:r>
            <a:endParaRPr lang="en-US" sz="2800" b="1" dirty="0"/>
          </a:p>
        </p:txBody>
      </p:sp>
    </p:spTree>
    <p:extLst>
      <p:ext uri="{BB962C8B-B14F-4D97-AF65-F5344CB8AC3E}">
        <p14:creationId xmlns:p14="http://schemas.microsoft.com/office/powerpoint/2010/main" val="423186277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96956" y="308367"/>
            <a:ext cx="6142383" cy="615970"/>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2800" b="1" dirty="0" smtClean="0"/>
              <a:t>PROGRAM INTEGRITY</a:t>
            </a:r>
            <a:endParaRPr lang="en-US" sz="2800" b="1" dirty="0"/>
          </a:p>
        </p:txBody>
      </p:sp>
      <p:sp>
        <p:nvSpPr>
          <p:cNvPr id="4" name="TextBox 3"/>
          <p:cNvSpPr txBox="1"/>
          <p:nvPr/>
        </p:nvSpPr>
        <p:spPr>
          <a:xfrm>
            <a:off x="471668" y="1649895"/>
            <a:ext cx="8382000" cy="4247317"/>
          </a:xfrm>
          <a:prstGeom prst="rect">
            <a:avLst/>
          </a:prstGeom>
          <a:noFill/>
        </p:spPr>
        <p:txBody>
          <a:bodyPr wrap="square" rtlCol="0">
            <a:spAutoFit/>
          </a:bodyPr>
          <a:lstStyle/>
          <a:p>
            <a:pPr marL="285750" indent="-285750">
              <a:buClr>
                <a:schemeClr val="accent3"/>
              </a:buClr>
              <a:buFont typeface="Arial" panose="020B0604020202020204" pitchFamily="34" charset="0"/>
              <a:buChar char="•"/>
            </a:pPr>
            <a:r>
              <a:rPr lang="en-US" sz="2800" b="1" dirty="0" smtClean="0">
                <a:solidFill>
                  <a:schemeClr val="accent1"/>
                </a:solidFill>
                <a:latin typeface="+mj-lt"/>
              </a:rPr>
              <a:t>BILLING REVIEW REPORTS </a:t>
            </a:r>
            <a:r>
              <a:rPr lang="en-US" sz="2800" dirty="0" smtClean="0">
                <a:solidFill>
                  <a:schemeClr val="accent1"/>
                </a:solidFill>
                <a:latin typeface="+mj-lt"/>
              </a:rPr>
              <a:t>– daily/weekly</a:t>
            </a:r>
          </a:p>
          <a:p>
            <a:pPr marL="742950" lvl="1" indent="-285750">
              <a:lnSpc>
                <a:spcPct val="150000"/>
              </a:lnSpc>
              <a:buClr>
                <a:schemeClr val="accent1"/>
              </a:buClr>
              <a:buSzPct val="110000"/>
              <a:buFont typeface="Arial" panose="020B0604020202020204" pitchFamily="34" charset="0"/>
              <a:buChar char="•"/>
            </a:pPr>
            <a:r>
              <a:rPr lang="en-US" sz="2800" dirty="0" smtClean="0">
                <a:solidFill>
                  <a:schemeClr val="tx2"/>
                </a:solidFill>
                <a:latin typeface="+mj-lt"/>
              </a:rPr>
              <a:t>Duplicate Services Report</a:t>
            </a:r>
          </a:p>
          <a:p>
            <a:pPr marL="742950" lvl="1" indent="-285750">
              <a:lnSpc>
                <a:spcPct val="150000"/>
              </a:lnSpc>
              <a:buClr>
                <a:schemeClr val="accent1"/>
              </a:buClr>
              <a:buSzPct val="110000"/>
              <a:buFont typeface="Arial" panose="020B0604020202020204" pitchFamily="34" charset="0"/>
              <a:buChar char="•"/>
            </a:pPr>
            <a:r>
              <a:rPr lang="en-US" sz="2800" dirty="0" smtClean="0">
                <a:solidFill>
                  <a:schemeClr val="tx2"/>
                </a:solidFill>
                <a:latin typeface="+mj-lt"/>
              </a:rPr>
              <a:t>Billing Suspense Report </a:t>
            </a:r>
          </a:p>
          <a:p>
            <a:pPr marL="742950" lvl="1" indent="-285750">
              <a:lnSpc>
                <a:spcPct val="150000"/>
              </a:lnSpc>
              <a:buClr>
                <a:schemeClr val="accent1"/>
              </a:buClr>
              <a:buSzPct val="110000"/>
              <a:buFont typeface="Arial" panose="020B0604020202020204" pitchFamily="34" charset="0"/>
              <a:buChar char="•"/>
            </a:pPr>
            <a:r>
              <a:rPr lang="en-US" sz="2800" dirty="0" smtClean="0">
                <a:solidFill>
                  <a:schemeClr val="tx2"/>
                </a:solidFill>
                <a:latin typeface="+mj-lt"/>
              </a:rPr>
              <a:t>Client Services Report</a:t>
            </a:r>
          </a:p>
          <a:p>
            <a:pPr marL="742950" lvl="1" indent="-285750">
              <a:lnSpc>
                <a:spcPct val="150000"/>
              </a:lnSpc>
              <a:buClr>
                <a:schemeClr val="accent1"/>
              </a:buClr>
              <a:buSzPct val="110000"/>
              <a:buFont typeface="Arial" panose="020B0604020202020204" pitchFamily="34" charset="0"/>
              <a:buChar char="•"/>
            </a:pPr>
            <a:r>
              <a:rPr lang="en-US" sz="2800" dirty="0" smtClean="0">
                <a:solidFill>
                  <a:schemeClr val="tx2"/>
                </a:solidFill>
                <a:latin typeface="+mj-lt"/>
              </a:rPr>
              <a:t>Program Monitoring by Staff Report</a:t>
            </a:r>
          </a:p>
          <a:p>
            <a:pPr marL="742950" lvl="1" indent="-285750">
              <a:lnSpc>
                <a:spcPct val="150000"/>
              </a:lnSpc>
              <a:buClr>
                <a:schemeClr val="accent1"/>
              </a:buClr>
              <a:buSzPct val="110000"/>
              <a:buFont typeface="Arial" panose="020B0604020202020204" pitchFamily="34" charset="0"/>
              <a:buChar char="•"/>
            </a:pPr>
            <a:r>
              <a:rPr lang="en-US" sz="2800" dirty="0" smtClean="0">
                <a:solidFill>
                  <a:schemeClr val="tx2"/>
                </a:solidFill>
                <a:latin typeface="+mj-lt"/>
              </a:rPr>
              <a:t>Non-final Approved Progress Notes</a:t>
            </a:r>
          </a:p>
          <a:p>
            <a:pPr marL="1200150" lvl="2" indent="-285750">
              <a:buClr>
                <a:srgbClr val="C00000"/>
              </a:buClr>
              <a:buFont typeface="Arial" panose="020B0604020202020204" pitchFamily="34" charset="0"/>
              <a:buChar char="•"/>
            </a:pPr>
            <a:endParaRPr lang="en-US" sz="3200" dirty="0" smtClean="0">
              <a:solidFill>
                <a:schemeClr val="accent1"/>
              </a:solidFill>
              <a:latin typeface="+mj-lt"/>
            </a:endParaRPr>
          </a:p>
        </p:txBody>
      </p:sp>
    </p:spTree>
    <p:extLst>
      <p:ext uri="{BB962C8B-B14F-4D97-AF65-F5344CB8AC3E}">
        <p14:creationId xmlns:p14="http://schemas.microsoft.com/office/powerpoint/2010/main" val="301263642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6956" y="308367"/>
            <a:ext cx="6142383" cy="615970"/>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2800" b="1" dirty="0" smtClean="0"/>
              <a:t>PROGRAM INTEGRITY</a:t>
            </a:r>
            <a:endParaRPr lang="en-US" sz="2800" b="1" dirty="0"/>
          </a:p>
        </p:txBody>
      </p:sp>
      <p:sp>
        <p:nvSpPr>
          <p:cNvPr id="3" name="Rectangle 2"/>
          <p:cNvSpPr/>
          <p:nvPr/>
        </p:nvSpPr>
        <p:spPr>
          <a:xfrm>
            <a:off x="425852" y="1169506"/>
            <a:ext cx="8305800" cy="5262979"/>
          </a:xfrm>
          <a:prstGeom prst="rect">
            <a:avLst/>
          </a:prstGeom>
        </p:spPr>
        <p:txBody>
          <a:bodyPr wrap="square">
            <a:spAutoFit/>
          </a:bodyPr>
          <a:lstStyle/>
          <a:p>
            <a:pPr marL="285750" indent="-285750">
              <a:lnSpc>
                <a:spcPct val="150000"/>
              </a:lnSpc>
              <a:buClr>
                <a:schemeClr val="accent3"/>
              </a:buClr>
              <a:buFont typeface="Arial" panose="020B0604020202020204" pitchFamily="34" charset="0"/>
              <a:buChar char="•"/>
            </a:pPr>
            <a:r>
              <a:rPr lang="en-US" sz="3200" b="1" dirty="0" smtClean="0">
                <a:solidFill>
                  <a:schemeClr val="accent1"/>
                </a:solidFill>
                <a:latin typeface="Calibri"/>
              </a:rPr>
              <a:t>PROGRAM MONITORING – weekly/monthly</a:t>
            </a:r>
          </a:p>
          <a:p>
            <a:pPr marL="742950" lvl="1" indent="-285750">
              <a:lnSpc>
                <a:spcPct val="150000"/>
              </a:lnSpc>
              <a:buClr>
                <a:schemeClr val="accent1"/>
              </a:buClr>
              <a:buSzPct val="110000"/>
              <a:buFont typeface="Arial" panose="020B0604020202020204" pitchFamily="34" charset="0"/>
              <a:buChar char="•"/>
            </a:pPr>
            <a:r>
              <a:rPr lang="en-US" sz="3200" dirty="0" smtClean="0">
                <a:solidFill>
                  <a:schemeClr val="tx2"/>
                </a:solidFill>
                <a:latin typeface="Calibri"/>
              </a:rPr>
              <a:t>Timeliness </a:t>
            </a:r>
            <a:r>
              <a:rPr lang="en-US" sz="3200" dirty="0">
                <a:solidFill>
                  <a:schemeClr val="tx2"/>
                </a:solidFill>
                <a:latin typeface="Calibri"/>
              </a:rPr>
              <a:t>of Service </a:t>
            </a:r>
            <a:r>
              <a:rPr lang="en-US" sz="3200" dirty="0" smtClean="0">
                <a:solidFill>
                  <a:schemeClr val="tx2"/>
                </a:solidFill>
                <a:latin typeface="Calibri"/>
              </a:rPr>
              <a:t>Entry</a:t>
            </a:r>
            <a:endParaRPr lang="en-US" sz="3200" dirty="0">
              <a:solidFill>
                <a:schemeClr val="tx2"/>
              </a:solidFill>
              <a:latin typeface="Calibri"/>
            </a:endParaRPr>
          </a:p>
          <a:p>
            <a:pPr marL="742950" lvl="1" indent="-285750">
              <a:lnSpc>
                <a:spcPct val="150000"/>
              </a:lnSpc>
              <a:buClr>
                <a:schemeClr val="accent1"/>
              </a:buClr>
              <a:buSzPct val="110000"/>
              <a:buFont typeface="Arial" panose="020B0604020202020204" pitchFamily="34" charset="0"/>
              <a:buChar char="•"/>
            </a:pPr>
            <a:r>
              <a:rPr lang="en-US" sz="3200" dirty="0" smtClean="0">
                <a:solidFill>
                  <a:schemeClr val="tx2"/>
                </a:solidFill>
                <a:latin typeface="Calibri"/>
              </a:rPr>
              <a:t>Service </a:t>
            </a:r>
            <a:r>
              <a:rPr lang="en-US" sz="3200" dirty="0">
                <a:solidFill>
                  <a:schemeClr val="tx2"/>
                </a:solidFill>
                <a:latin typeface="Calibri"/>
              </a:rPr>
              <a:t>Exception </a:t>
            </a:r>
            <a:r>
              <a:rPr lang="en-US" sz="3200" dirty="0" smtClean="0">
                <a:solidFill>
                  <a:schemeClr val="tx2"/>
                </a:solidFill>
                <a:latin typeface="Calibri"/>
              </a:rPr>
              <a:t>Report</a:t>
            </a:r>
          </a:p>
          <a:p>
            <a:pPr marL="742950" lvl="1" indent="-285750">
              <a:lnSpc>
                <a:spcPct val="150000"/>
              </a:lnSpc>
              <a:buClr>
                <a:schemeClr val="accent1"/>
              </a:buClr>
              <a:buSzPct val="110000"/>
              <a:buFont typeface="Arial" panose="020B0604020202020204" pitchFamily="34" charset="0"/>
              <a:buChar char="•"/>
            </a:pPr>
            <a:r>
              <a:rPr lang="en-US" sz="3200" dirty="0" smtClean="0">
                <a:solidFill>
                  <a:schemeClr val="tx2"/>
                </a:solidFill>
                <a:latin typeface="Calibri"/>
              </a:rPr>
              <a:t>No Show Summary Report</a:t>
            </a:r>
            <a:endParaRPr lang="en-US" sz="3200" dirty="0">
              <a:solidFill>
                <a:schemeClr val="tx2"/>
              </a:solidFill>
              <a:latin typeface="Calibri"/>
            </a:endParaRPr>
          </a:p>
          <a:p>
            <a:pPr marL="742950" lvl="1" indent="-285750">
              <a:lnSpc>
                <a:spcPct val="150000"/>
              </a:lnSpc>
              <a:buClr>
                <a:schemeClr val="accent1"/>
              </a:buClr>
              <a:buSzPct val="110000"/>
              <a:buFont typeface="Arial" panose="020B0604020202020204" pitchFamily="34" charset="0"/>
              <a:buChar char="•"/>
            </a:pPr>
            <a:r>
              <a:rPr lang="en-US" sz="3200" dirty="0" smtClean="0">
                <a:solidFill>
                  <a:schemeClr val="tx2"/>
                </a:solidFill>
                <a:latin typeface="Calibri"/>
              </a:rPr>
              <a:t>Client </a:t>
            </a:r>
            <a:r>
              <a:rPr lang="en-US" sz="3200" dirty="0">
                <a:solidFill>
                  <a:schemeClr val="tx2"/>
                </a:solidFill>
                <a:latin typeface="Calibri"/>
              </a:rPr>
              <a:t>Diagnosis </a:t>
            </a:r>
            <a:r>
              <a:rPr lang="en-US" sz="3200" dirty="0" smtClean="0">
                <a:solidFill>
                  <a:schemeClr val="tx2"/>
                </a:solidFill>
                <a:latin typeface="Calibri"/>
              </a:rPr>
              <a:t>Report</a:t>
            </a:r>
            <a:endParaRPr lang="en-US" sz="3200" dirty="0">
              <a:solidFill>
                <a:schemeClr val="tx2"/>
              </a:solidFill>
              <a:latin typeface="Calibri"/>
            </a:endParaRPr>
          </a:p>
          <a:p>
            <a:pPr marL="742950" lvl="1" indent="-285750">
              <a:lnSpc>
                <a:spcPct val="150000"/>
              </a:lnSpc>
              <a:buClr>
                <a:schemeClr val="accent1"/>
              </a:buClr>
              <a:buSzPct val="110000"/>
              <a:buFont typeface="Arial" panose="020B0604020202020204" pitchFamily="34" charset="0"/>
              <a:buChar char="•"/>
            </a:pPr>
            <a:r>
              <a:rPr lang="en-US" sz="3200" dirty="0">
                <a:solidFill>
                  <a:schemeClr val="tx2"/>
                </a:solidFill>
                <a:latin typeface="Calibri"/>
              </a:rPr>
              <a:t>Assessments Not Final Approved</a:t>
            </a:r>
          </a:p>
          <a:p>
            <a:pPr marL="742950" lvl="1" indent="-285750">
              <a:lnSpc>
                <a:spcPct val="150000"/>
              </a:lnSpc>
              <a:buClr>
                <a:schemeClr val="accent1"/>
              </a:buClr>
              <a:buSzPct val="110000"/>
              <a:buFont typeface="Arial" panose="020B0604020202020204" pitchFamily="34" charset="0"/>
              <a:buChar char="•"/>
            </a:pPr>
            <a:r>
              <a:rPr lang="en-US" sz="3200" dirty="0">
                <a:solidFill>
                  <a:schemeClr val="tx2"/>
                </a:solidFill>
                <a:latin typeface="Calibri"/>
              </a:rPr>
              <a:t>Client Plans Not Final Approved</a:t>
            </a:r>
          </a:p>
        </p:txBody>
      </p:sp>
    </p:spTree>
    <p:extLst>
      <p:ext uri="{BB962C8B-B14F-4D97-AF65-F5344CB8AC3E}">
        <p14:creationId xmlns:p14="http://schemas.microsoft.com/office/powerpoint/2010/main" val="127931666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6956" y="308367"/>
            <a:ext cx="6142383" cy="615970"/>
          </a:xfrm>
          <a:prstGeom prst="rect">
            <a:avLst/>
          </a:prstGeom>
        </p:spPr>
        <p:txBody>
          <a:bodyPr/>
          <a:lst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a:lstStyle>
          <a:p>
            <a:r>
              <a:rPr lang="en-US" sz="2800" b="1" dirty="0" smtClean="0"/>
              <a:t>On the horizon </a:t>
            </a:r>
            <a:endParaRPr lang="en-US" sz="2800" b="1" dirty="0"/>
          </a:p>
        </p:txBody>
      </p:sp>
      <p:sp>
        <p:nvSpPr>
          <p:cNvPr id="4" name="TextBox 3"/>
          <p:cNvSpPr txBox="1"/>
          <p:nvPr/>
        </p:nvSpPr>
        <p:spPr>
          <a:xfrm>
            <a:off x="471668" y="1649895"/>
            <a:ext cx="8382000" cy="4708981"/>
          </a:xfrm>
          <a:prstGeom prst="rect">
            <a:avLst/>
          </a:prstGeom>
          <a:noFill/>
        </p:spPr>
        <p:txBody>
          <a:bodyPr wrap="square" rtlCol="0">
            <a:spAutoFit/>
          </a:bodyPr>
          <a:lstStyle/>
          <a:p>
            <a:pPr marL="742950" lvl="1" indent="-285750">
              <a:lnSpc>
                <a:spcPct val="150000"/>
              </a:lnSpc>
              <a:buClr>
                <a:schemeClr val="accent1"/>
              </a:buClr>
              <a:buSzPct val="110000"/>
              <a:buFont typeface="Arial" panose="020B0604020202020204" pitchFamily="34" charset="0"/>
              <a:buChar char="•"/>
            </a:pPr>
            <a:r>
              <a:rPr lang="en-US" sz="2800" dirty="0" smtClean="0">
                <a:solidFill>
                  <a:schemeClr val="tx2"/>
                </a:solidFill>
                <a:latin typeface="+mj-lt"/>
              </a:rPr>
              <a:t>Individual Basic Doc Training Modules posted on Optum, available any time for staff</a:t>
            </a:r>
          </a:p>
          <a:p>
            <a:pPr marL="742950" lvl="1" indent="-285750">
              <a:lnSpc>
                <a:spcPct val="150000"/>
              </a:lnSpc>
              <a:buClr>
                <a:schemeClr val="accent1"/>
              </a:buClr>
              <a:buSzPct val="110000"/>
              <a:buFont typeface="Arial" panose="020B0604020202020204" pitchFamily="34" charset="0"/>
              <a:buChar char="•"/>
            </a:pPr>
            <a:r>
              <a:rPr lang="en-US" sz="2800" dirty="0" smtClean="0">
                <a:solidFill>
                  <a:schemeClr val="tx2"/>
                </a:solidFill>
                <a:latin typeface="+mj-lt"/>
              </a:rPr>
              <a:t>Create individual “practice” trainings for specific topics like progress notes writing, understanding service codes, writing effective client plans.</a:t>
            </a:r>
            <a:endParaRPr lang="en-US" sz="2800" dirty="0">
              <a:solidFill>
                <a:schemeClr val="tx2"/>
              </a:solidFill>
              <a:latin typeface="+mj-lt"/>
            </a:endParaRPr>
          </a:p>
          <a:p>
            <a:pPr marL="742950" lvl="1" indent="-285750">
              <a:lnSpc>
                <a:spcPct val="150000"/>
              </a:lnSpc>
              <a:buClr>
                <a:schemeClr val="accent1"/>
              </a:buClr>
              <a:buSzPct val="110000"/>
              <a:buFont typeface="Arial" panose="020B0604020202020204" pitchFamily="34" charset="0"/>
              <a:buChar char="•"/>
            </a:pPr>
            <a:r>
              <a:rPr lang="en-US" sz="2800" dirty="0" smtClean="0">
                <a:solidFill>
                  <a:schemeClr val="tx2"/>
                </a:solidFill>
                <a:latin typeface="+mj-lt"/>
              </a:rPr>
              <a:t>Quick Guide for Doc &amp; Billing Standards</a:t>
            </a:r>
            <a:endParaRPr lang="en-US" sz="3200" dirty="0">
              <a:solidFill>
                <a:schemeClr val="accent1"/>
              </a:solidFill>
              <a:latin typeface="+mj-lt"/>
            </a:endParaRPr>
          </a:p>
        </p:txBody>
      </p:sp>
    </p:spTree>
    <p:extLst>
      <p:ext uri="{BB962C8B-B14F-4D97-AF65-F5344CB8AC3E}">
        <p14:creationId xmlns:p14="http://schemas.microsoft.com/office/powerpoint/2010/main" val="175593596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55104"/>
            <a:ext cx="8763000" cy="1764496"/>
          </a:xfrm>
        </p:spPr>
        <p:txBody>
          <a:bodyPr/>
          <a:lstStyle/>
          <a:p>
            <a:r>
              <a:rPr lang="en-US" dirty="0" smtClean="0"/>
              <a:t>Performance Improvement Team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2091" y="4791441"/>
            <a:ext cx="1518528" cy="151852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5920" y="1523999"/>
            <a:ext cx="1770871" cy="113110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3528" y="5013510"/>
            <a:ext cx="2291872" cy="128992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830" y="4876800"/>
            <a:ext cx="1433169" cy="1433169"/>
          </a:xfrm>
          <a:prstGeom prst="rect">
            <a:avLst/>
          </a:prstGeom>
        </p:spPr>
      </p:pic>
    </p:spTree>
    <p:extLst>
      <p:ext uri="{BB962C8B-B14F-4D97-AF65-F5344CB8AC3E}">
        <p14:creationId xmlns:p14="http://schemas.microsoft.com/office/powerpoint/2010/main" val="143313531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6" y="0"/>
            <a:ext cx="5782654" cy="1143000"/>
          </a:xfrm>
        </p:spPr>
        <p:txBody>
          <a:bodyPr/>
          <a:lstStyle/>
          <a:p>
            <a:pPr algn="l"/>
            <a:r>
              <a:rPr lang="en-US" dirty="0" smtClean="0">
                <a:solidFill>
                  <a:schemeClr val="bg1"/>
                </a:solidFill>
                <a:effectLst>
                  <a:outerShdw blurRad="38100" dist="38100" dir="2700000" algn="tl">
                    <a:srgbClr val="000000">
                      <a:alpha val="43137"/>
                    </a:srgbClr>
                  </a:outerShdw>
                </a:effectLst>
              </a:rPr>
              <a:t>QI Workplan</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4443" y="1587730"/>
            <a:ext cx="8712351" cy="4430685"/>
          </a:xfrm>
        </p:spPr>
        <p:txBody>
          <a:bodyPr>
            <a:normAutofit/>
          </a:bodyPr>
          <a:lstStyle/>
          <a:p>
            <a:pPr marL="0" indent="0">
              <a:buNone/>
            </a:pPr>
            <a:r>
              <a:rPr lang="en-US" b="1" i="1" dirty="0"/>
              <a:t>QIWP Target Area: Services Are Client </a:t>
            </a:r>
            <a:r>
              <a:rPr lang="en-US" b="1" i="1" dirty="0" smtClean="0"/>
              <a:t>Centered</a:t>
            </a:r>
          </a:p>
          <a:p>
            <a:pPr marL="457200" indent="-457200">
              <a:buFont typeface="+mj-lt"/>
              <a:buAutoNum type="arabicPeriod"/>
            </a:pPr>
            <a:r>
              <a:rPr lang="en-US" dirty="0" smtClean="0"/>
              <a:t>Decrease </a:t>
            </a:r>
            <a:r>
              <a:rPr lang="en-US" dirty="0"/>
              <a:t>the number of Quality of Care related grievances by 5</a:t>
            </a:r>
            <a:r>
              <a:rPr lang="en-US" dirty="0" smtClean="0"/>
              <a:t>%.</a:t>
            </a:r>
          </a:p>
          <a:p>
            <a:pPr marL="457200" indent="-457200">
              <a:buFont typeface="+mj-lt"/>
              <a:buAutoNum type="arabicPeriod"/>
            </a:pPr>
            <a:r>
              <a:rPr lang="en-US" dirty="0"/>
              <a:t>Evaluate changes from FY 2013-14 baseline in satisfaction, engagement, and career opportunities among Support Specialists in the BHS system</a:t>
            </a:r>
            <a:r>
              <a:rPr lang="en-US" dirty="0" smtClean="0"/>
              <a:t>.</a:t>
            </a:r>
          </a:p>
          <a:p>
            <a:pPr marL="457200" indent="-457200">
              <a:buFont typeface="+mj-lt"/>
              <a:buAutoNum type="arabicPeriod"/>
            </a:pPr>
            <a:r>
              <a:rPr lang="en-US" dirty="0"/>
              <a:t>Implement new Outcome Tools in the CYF System of Care—Child and Adolescent Needs and Strengths (CANS) and Pediatric Symptom Checklist (PSC-35)—and determine baseline data.</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6096000"/>
            <a:ext cx="1850195" cy="471487"/>
          </a:xfrm>
          <a:prstGeom prst="rect">
            <a:avLst/>
          </a:prstGeom>
        </p:spPr>
      </p:pic>
    </p:spTree>
    <p:extLst>
      <p:ext uri="{BB962C8B-B14F-4D97-AF65-F5344CB8AC3E}">
        <p14:creationId xmlns:p14="http://schemas.microsoft.com/office/powerpoint/2010/main" val="428870504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546" y="0"/>
            <a:ext cx="578265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smtClean="0">
                <a:solidFill>
                  <a:schemeClr val="bg1"/>
                </a:solidFill>
                <a:effectLst>
                  <a:outerShdw blurRad="38100" dist="38100" dir="2700000" algn="tl">
                    <a:srgbClr val="000000">
                      <a:alpha val="43137"/>
                    </a:srgbClr>
                  </a:outerShdw>
                </a:effectLst>
              </a:rPr>
              <a:t>QI Workplan</a:t>
            </a:r>
            <a:endParaRPr lang="en-US" dirty="0">
              <a:solidFill>
                <a:schemeClr val="bg1"/>
              </a:solidFill>
              <a:effectLst>
                <a:outerShdw blurRad="38100" dist="38100" dir="2700000" algn="tl">
                  <a:srgbClr val="000000">
                    <a:alpha val="43137"/>
                  </a:srgbClr>
                </a:outerShdw>
              </a:effectLst>
            </a:endParaRPr>
          </a:p>
        </p:txBody>
      </p:sp>
      <p:sp>
        <p:nvSpPr>
          <p:cNvPr id="5" name="Content Placeholder 2"/>
          <p:cNvSpPr txBox="1">
            <a:spLocks/>
          </p:cNvSpPr>
          <p:nvPr/>
        </p:nvSpPr>
        <p:spPr>
          <a:xfrm>
            <a:off x="224443" y="1645920"/>
            <a:ext cx="8712351" cy="4372496"/>
          </a:xfrm>
          <a:prstGeom prst="rect">
            <a:avLst/>
          </a:prstGeom>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None/>
            </a:pPr>
            <a:r>
              <a:rPr lang="en-US" b="1" i="1" dirty="0" smtClean="0"/>
              <a:t>QIWP Target Area: </a:t>
            </a:r>
            <a:r>
              <a:rPr lang="en-US" b="1" i="1" dirty="0"/>
              <a:t>Services Are </a:t>
            </a:r>
            <a:r>
              <a:rPr lang="en-US" b="1" i="1" dirty="0" smtClean="0"/>
              <a:t>Safe</a:t>
            </a:r>
          </a:p>
          <a:p>
            <a:pPr marL="457200" indent="-457200">
              <a:buFont typeface="+mj-lt"/>
              <a:buAutoNum type="arabicPeriod"/>
            </a:pPr>
            <a:r>
              <a:rPr lang="en-US" dirty="0" smtClean="0"/>
              <a:t>Decrease </a:t>
            </a:r>
            <a:r>
              <a:rPr lang="en-US" dirty="0"/>
              <a:t>the number of completed suicides in the Behavioral Health System of Care by 5% from the previous Fiscal Year</a:t>
            </a:r>
            <a:r>
              <a:rPr lang="en-US" dirty="0" smtClean="0"/>
              <a:t>.</a:t>
            </a:r>
          </a:p>
          <a:p>
            <a:pPr marL="457200" indent="-457200">
              <a:buFont typeface="+mj-lt"/>
              <a:buAutoNum type="arabicPeriod"/>
            </a:pPr>
            <a:r>
              <a:rPr lang="en-US" dirty="0"/>
              <a:t>100% of programs meet the medication monitoring review requirement (1% each quarter</a:t>
            </a:r>
            <a:r>
              <a:rPr lang="en-US" dirty="0" smtClean="0"/>
              <a:t>).</a:t>
            </a:r>
          </a:p>
          <a:p>
            <a:pPr marL="457200" indent="-457200">
              <a:buFont typeface="+mj-lt"/>
              <a:buAutoNum type="arabicPeriod"/>
            </a:pPr>
            <a:r>
              <a:rPr lang="en-US" dirty="0"/>
              <a:t>Increase Psychiatric Emergency Response Team (PERT) clinicians from 40 to 50.</a:t>
            </a:r>
            <a:endParaRPr lang="en-US" dirty="0" smtClean="0"/>
          </a:p>
          <a:p>
            <a:pPr marL="329184" lvl="1"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961" y="5177303"/>
            <a:ext cx="1340464" cy="115444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6096000"/>
            <a:ext cx="1850195" cy="471487"/>
          </a:xfrm>
          <a:prstGeom prst="rect">
            <a:avLst/>
          </a:prstGeom>
        </p:spPr>
      </p:pic>
    </p:spTree>
    <p:extLst>
      <p:ext uri="{BB962C8B-B14F-4D97-AF65-F5344CB8AC3E}">
        <p14:creationId xmlns:p14="http://schemas.microsoft.com/office/powerpoint/2010/main" val="34746315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546" y="0"/>
            <a:ext cx="578265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smtClean="0">
                <a:solidFill>
                  <a:schemeClr val="bg1"/>
                </a:solidFill>
                <a:effectLst>
                  <a:outerShdw blurRad="38100" dist="38100" dir="2700000" algn="tl">
                    <a:srgbClr val="000000">
                      <a:alpha val="43137"/>
                    </a:srgbClr>
                  </a:outerShdw>
                </a:effectLst>
              </a:rPr>
              <a:t>QI Workplan</a:t>
            </a:r>
            <a:endParaRPr lang="en-US" dirty="0">
              <a:solidFill>
                <a:schemeClr val="bg1"/>
              </a:solidFill>
              <a:effectLst>
                <a:outerShdw blurRad="38100" dist="38100" dir="2700000" algn="tl">
                  <a:srgbClr val="000000">
                    <a:alpha val="43137"/>
                  </a:srgbClr>
                </a:outerShdw>
              </a:effectLst>
            </a:endParaRPr>
          </a:p>
        </p:txBody>
      </p:sp>
      <p:sp>
        <p:nvSpPr>
          <p:cNvPr id="5" name="Content Placeholder 2"/>
          <p:cNvSpPr txBox="1">
            <a:spLocks/>
          </p:cNvSpPr>
          <p:nvPr/>
        </p:nvSpPr>
        <p:spPr>
          <a:xfrm>
            <a:off x="224443" y="1720734"/>
            <a:ext cx="8712351" cy="4297681"/>
          </a:xfrm>
          <a:prstGeom prst="rect">
            <a:avLst/>
          </a:prstGeom>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None/>
            </a:pPr>
            <a:r>
              <a:rPr lang="en-US" b="1" i="1" dirty="0" smtClean="0"/>
              <a:t>QIWP Target Area: </a:t>
            </a:r>
            <a:r>
              <a:rPr lang="en-US" b="1" i="1" dirty="0"/>
              <a:t>Services Are </a:t>
            </a:r>
            <a:r>
              <a:rPr lang="en-US" b="1" i="1" dirty="0" smtClean="0"/>
              <a:t>Effective</a:t>
            </a:r>
          </a:p>
          <a:p>
            <a:pPr marL="457200" indent="-457200">
              <a:buFont typeface="+mj-lt"/>
              <a:buAutoNum type="arabicPeriod"/>
            </a:pPr>
            <a:r>
              <a:rPr lang="en-US" dirty="0" smtClean="0"/>
              <a:t>Ensure </a:t>
            </a:r>
            <a:r>
              <a:rPr lang="en-US" dirty="0"/>
              <a:t>that 60% of Full Service Partnership (FSP) Project One for All (POFA) clients are in permanent housing at the latest assessment compared to intake</a:t>
            </a:r>
            <a:r>
              <a:rPr lang="en-US" dirty="0" smtClean="0"/>
              <a:t>.</a:t>
            </a:r>
          </a:p>
          <a:p>
            <a:pPr marL="457200" indent="-457200">
              <a:buFont typeface="+mj-lt"/>
              <a:buAutoNum type="arabicPeriod"/>
            </a:pPr>
            <a:r>
              <a:rPr lang="en-US" dirty="0"/>
              <a:t>Increase the number of clients discharged from a psychiatric hospital who connect to services within 7 and within 30 days after discharge by 5% from last Fiscal Year to provide effective continuity of care.</a:t>
            </a:r>
            <a:endParaRPr lang="en-US" dirty="0" smtClean="0"/>
          </a:p>
          <a:p>
            <a:pPr lvl="1"/>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6096000"/>
            <a:ext cx="1850195" cy="47148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27" y="5012113"/>
            <a:ext cx="1627368" cy="1388687"/>
          </a:xfrm>
          <a:prstGeom prst="rect">
            <a:avLst/>
          </a:prstGeom>
        </p:spPr>
      </p:pic>
    </p:spTree>
    <p:extLst>
      <p:ext uri="{BB962C8B-B14F-4D97-AF65-F5344CB8AC3E}">
        <p14:creationId xmlns:p14="http://schemas.microsoft.com/office/powerpoint/2010/main" val="8474157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546" y="0"/>
            <a:ext cx="578265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smtClean="0">
                <a:solidFill>
                  <a:schemeClr val="bg1"/>
                </a:solidFill>
                <a:effectLst>
                  <a:outerShdw blurRad="38100" dist="38100" dir="2700000" algn="tl">
                    <a:srgbClr val="000000">
                      <a:alpha val="43137"/>
                    </a:srgbClr>
                  </a:outerShdw>
                </a:effectLst>
              </a:rPr>
              <a:t>QI Workplan</a:t>
            </a:r>
            <a:endParaRPr lang="en-US" dirty="0">
              <a:solidFill>
                <a:schemeClr val="bg1"/>
              </a:solidFill>
              <a:effectLst>
                <a:outerShdw blurRad="38100" dist="38100" dir="2700000" algn="tl">
                  <a:srgbClr val="000000">
                    <a:alpha val="43137"/>
                  </a:srgbClr>
                </a:outerShdw>
              </a:effectLst>
            </a:endParaRPr>
          </a:p>
        </p:txBody>
      </p:sp>
      <p:sp>
        <p:nvSpPr>
          <p:cNvPr id="5" name="Content Placeholder 2"/>
          <p:cNvSpPr txBox="1">
            <a:spLocks/>
          </p:cNvSpPr>
          <p:nvPr/>
        </p:nvSpPr>
        <p:spPr>
          <a:xfrm>
            <a:off x="224443" y="1762298"/>
            <a:ext cx="8712351" cy="4256118"/>
          </a:xfrm>
          <a:prstGeom prst="rect">
            <a:avLst/>
          </a:prstGeom>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None/>
            </a:pPr>
            <a:r>
              <a:rPr lang="en-US" b="1" i="1" dirty="0" smtClean="0"/>
              <a:t>QIWP Target Area: </a:t>
            </a:r>
            <a:r>
              <a:rPr lang="en-US" b="1" i="1" dirty="0"/>
              <a:t>Services Are Efficient and Accessible</a:t>
            </a:r>
            <a:endParaRPr lang="en-US" b="1" i="1" dirty="0" smtClean="0"/>
          </a:p>
          <a:p>
            <a:pPr marL="457200" indent="-457200">
              <a:buFont typeface="+mj-lt"/>
              <a:buAutoNum type="arabicPeriod"/>
            </a:pPr>
            <a:r>
              <a:rPr lang="en-US" dirty="0" smtClean="0"/>
              <a:t>Provide </a:t>
            </a:r>
            <a:r>
              <a:rPr lang="en-US" dirty="0"/>
              <a:t>specialty mental health services to 2% (12,923 clients) of county uninsured or Medi-Cal under 200% Federal Poverty Level (FPL) eligible population</a:t>
            </a:r>
            <a:r>
              <a:rPr lang="en-US" dirty="0" smtClean="0"/>
              <a:t>.</a:t>
            </a:r>
          </a:p>
          <a:p>
            <a:pPr marL="457200" indent="-457200">
              <a:buFont typeface="+mj-lt"/>
              <a:buAutoNum type="arabicPeriod"/>
            </a:pPr>
            <a:r>
              <a:rPr lang="en-US" dirty="0"/>
              <a:t>Relocate youth crisis stabilization beds to Central region and expand from 4 to 12 beds.</a:t>
            </a:r>
            <a:endParaRPr lang="en-US" dirty="0" smtClean="0"/>
          </a:p>
          <a:p>
            <a:pPr lvl="1"/>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6096000"/>
            <a:ext cx="1850195" cy="47148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059" y="5268814"/>
            <a:ext cx="1640246" cy="932480"/>
          </a:xfrm>
          <a:prstGeom prst="rect">
            <a:avLst/>
          </a:prstGeom>
        </p:spPr>
      </p:pic>
    </p:spTree>
    <p:extLst>
      <p:ext uri="{BB962C8B-B14F-4D97-AF65-F5344CB8AC3E}">
        <p14:creationId xmlns:p14="http://schemas.microsoft.com/office/powerpoint/2010/main" val="3416937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39" y="165404"/>
            <a:ext cx="6080066" cy="741362"/>
          </a:xfrm>
        </p:spPr>
        <p:txBody>
          <a:bodyPr/>
          <a:lstStyle/>
          <a:p>
            <a:r>
              <a:rPr lang="en-US" sz="3200" b="1" dirty="0" smtClean="0"/>
              <a:t>Implementation efforts </a:t>
            </a:r>
            <a:endParaRPr lang="en-US" sz="3200" b="1" dirty="0"/>
          </a:p>
        </p:txBody>
      </p:sp>
      <p:sp>
        <p:nvSpPr>
          <p:cNvPr id="6" name="Content Placeholder 2"/>
          <p:cNvSpPr>
            <a:spLocks noGrp="1"/>
          </p:cNvSpPr>
          <p:nvPr>
            <p:ph idx="1"/>
          </p:nvPr>
        </p:nvSpPr>
        <p:spPr>
          <a:xfrm>
            <a:off x="822959" y="1845734"/>
            <a:ext cx="7543801" cy="4023360"/>
          </a:xfrm>
        </p:spPr>
        <p:txBody>
          <a:bodyPr>
            <a:normAutofit fontScale="77500" lnSpcReduction="20000"/>
          </a:bodyPr>
          <a:lstStyle/>
          <a:p>
            <a:r>
              <a:rPr lang="en-US" sz="3600" dirty="0" smtClean="0"/>
              <a:t>Children and Youth System of Care Reforms</a:t>
            </a:r>
          </a:p>
          <a:p>
            <a:pPr lvl="1"/>
            <a:r>
              <a:rPr lang="en-US" sz="3600" dirty="0" smtClean="0"/>
              <a:t>Continuum of Care Reform</a:t>
            </a:r>
          </a:p>
          <a:p>
            <a:pPr lvl="1"/>
            <a:r>
              <a:rPr lang="en-US" sz="3600" dirty="0" smtClean="0"/>
              <a:t>Therapeutic Foster Care</a:t>
            </a:r>
          </a:p>
          <a:p>
            <a:pPr lvl="1"/>
            <a:r>
              <a:rPr lang="en-US" sz="3600" dirty="0" smtClean="0"/>
              <a:t>Presumptive Transfer</a:t>
            </a:r>
          </a:p>
          <a:p>
            <a:pPr lvl="1"/>
            <a:r>
              <a:rPr lang="en-US" sz="3600" dirty="0" smtClean="0"/>
              <a:t>Children’s Crisis Services </a:t>
            </a:r>
          </a:p>
          <a:p>
            <a:pPr marL="457200" lvl="1" indent="0">
              <a:buNone/>
            </a:pPr>
            <a:endParaRPr lang="en-US" dirty="0"/>
          </a:p>
        </p:txBody>
      </p:sp>
    </p:spTree>
    <p:extLst>
      <p:ext uri="{BB962C8B-B14F-4D97-AF65-F5344CB8AC3E}">
        <p14:creationId xmlns:p14="http://schemas.microsoft.com/office/powerpoint/2010/main" val="213845884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546" y="0"/>
            <a:ext cx="578265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smtClean="0">
                <a:solidFill>
                  <a:schemeClr val="bg1"/>
                </a:solidFill>
                <a:effectLst>
                  <a:outerShdw blurRad="38100" dist="38100" dir="2700000" algn="tl">
                    <a:srgbClr val="000000">
                      <a:alpha val="43137"/>
                    </a:srgbClr>
                  </a:outerShdw>
                </a:effectLst>
              </a:rPr>
              <a:t>QI Workplan</a:t>
            </a:r>
            <a:endParaRPr lang="en-US" dirty="0">
              <a:solidFill>
                <a:schemeClr val="bg1"/>
              </a:solidFill>
              <a:effectLst>
                <a:outerShdw blurRad="38100" dist="38100" dir="2700000" algn="tl">
                  <a:srgbClr val="000000">
                    <a:alpha val="43137"/>
                  </a:srgbClr>
                </a:outerShdw>
              </a:effectLst>
            </a:endParaRPr>
          </a:p>
        </p:txBody>
      </p:sp>
      <p:sp>
        <p:nvSpPr>
          <p:cNvPr id="5" name="Content Placeholder 2"/>
          <p:cNvSpPr txBox="1">
            <a:spLocks/>
          </p:cNvSpPr>
          <p:nvPr/>
        </p:nvSpPr>
        <p:spPr>
          <a:xfrm>
            <a:off x="224443" y="1363288"/>
            <a:ext cx="8712351" cy="4231177"/>
          </a:xfrm>
          <a:prstGeom prst="rect">
            <a:avLst/>
          </a:prstGeom>
        </p:spPr>
        <p:txBody>
          <a:bodyPr vert="horz" lIns="91440" tIns="45720" rIns="91440" bIns="45720" rtlCol="0">
            <a:normAutofit lnSpcReduction="10000"/>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None/>
            </a:pPr>
            <a:r>
              <a:rPr lang="en-US" b="1" i="1" dirty="0" smtClean="0"/>
              <a:t>QIWP Target Area: </a:t>
            </a:r>
            <a:r>
              <a:rPr lang="en-US" b="1" i="1" dirty="0"/>
              <a:t>Services Are </a:t>
            </a:r>
            <a:r>
              <a:rPr lang="en-US" b="1" i="1" dirty="0" smtClean="0"/>
              <a:t>Equitable</a:t>
            </a:r>
          </a:p>
          <a:p>
            <a:pPr marL="457200" indent="-457200">
              <a:buFont typeface="+mj-lt"/>
              <a:buAutoNum type="arabicPeriod"/>
            </a:pPr>
            <a:r>
              <a:rPr lang="en-US" dirty="0" smtClean="0"/>
              <a:t>100</a:t>
            </a:r>
            <a:r>
              <a:rPr lang="en-US" dirty="0"/>
              <a:t>% of clients and families indicating in the State-required Consumer Perception Surveys that they had access to written info in their primary language and/or received services in the language they prefer</a:t>
            </a:r>
            <a:r>
              <a:rPr lang="en-US" dirty="0" smtClean="0"/>
              <a:t>.</a:t>
            </a:r>
          </a:p>
          <a:p>
            <a:pPr marL="457200" indent="-457200">
              <a:buFont typeface="+mj-lt"/>
              <a:buAutoNum type="arabicPeriod"/>
            </a:pPr>
            <a:r>
              <a:rPr lang="en-US" dirty="0"/>
              <a:t>100% of requests from all races/ethnicities meet the systemwide access time standard of 5 days for CYF clients and 8 days for A/OA clients</a:t>
            </a:r>
            <a:r>
              <a:rPr lang="en-US" dirty="0" smtClean="0"/>
              <a:t>.</a:t>
            </a:r>
          </a:p>
          <a:p>
            <a:pPr marL="457200" indent="-457200">
              <a:buFont typeface="+mj-lt"/>
              <a:buAutoNum type="arabicPeriod"/>
            </a:pPr>
            <a:r>
              <a:rPr lang="en-US" dirty="0"/>
              <a:t>100% of requests in all preferred languages meet the systemwide access time standard of 5 days for CYF clients and 8 days for A/OA clients.</a:t>
            </a:r>
            <a:endParaRPr lang="en-US" dirty="0" smtClean="0"/>
          </a:p>
          <a:p>
            <a:pPr lvl="1"/>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6096000"/>
            <a:ext cx="1850195" cy="47148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145" y="4991272"/>
            <a:ext cx="2251924" cy="1567902"/>
          </a:xfrm>
          <a:prstGeom prst="rect">
            <a:avLst/>
          </a:prstGeom>
        </p:spPr>
      </p:pic>
    </p:spTree>
    <p:extLst>
      <p:ext uri="{BB962C8B-B14F-4D97-AF65-F5344CB8AC3E}">
        <p14:creationId xmlns:p14="http://schemas.microsoft.com/office/powerpoint/2010/main" val="339693645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546" y="0"/>
            <a:ext cx="578265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smtClean="0">
                <a:solidFill>
                  <a:schemeClr val="bg1"/>
                </a:solidFill>
                <a:effectLst>
                  <a:outerShdw blurRad="38100" dist="38100" dir="2700000" algn="tl">
                    <a:srgbClr val="000000">
                      <a:alpha val="43137"/>
                    </a:srgbClr>
                  </a:outerShdw>
                </a:effectLst>
              </a:rPr>
              <a:t>QI Workplan</a:t>
            </a:r>
            <a:endParaRPr lang="en-US" dirty="0">
              <a:solidFill>
                <a:schemeClr val="bg1"/>
              </a:solidFill>
              <a:effectLst>
                <a:outerShdw blurRad="38100" dist="38100" dir="2700000" algn="tl">
                  <a:srgbClr val="000000">
                    <a:alpha val="43137"/>
                  </a:srgbClr>
                </a:outerShdw>
              </a:effectLst>
            </a:endParaRPr>
          </a:p>
        </p:txBody>
      </p:sp>
      <p:sp>
        <p:nvSpPr>
          <p:cNvPr id="5" name="Content Placeholder 2"/>
          <p:cNvSpPr txBox="1">
            <a:spLocks/>
          </p:cNvSpPr>
          <p:nvPr/>
        </p:nvSpPr>
        <p:spPr>
          <a:xfrm>
            <a:off x="224443" y="1787236"/>
            <a:ext cx="8712351" cy="4231180"/>
          </a:xfrm>
          <a:prstGeom prst="rect">
            <a:avLst/>
          </a:prstGeom>
        </p:spPr>
        <p:txBody>
          <a:bodyPr vert="horz" lIns="91440" tIns="45720" rIns="91440" bIns="45720" rtlCol="0">
            <a:normAutofit fontScale="92500"/>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None/>
            </a:pPr>
            <a:r>
              <a:rPr lang="en-US" b="1" i="1" dirty="0" smtClean="0"/>
              <a:t>QIWP Target Area: </a:t>
            </a:r>
            <a:r>
              <a:rPr lang="en-US" b="1" i="1" dirty="0"/>
              <a:t>Services Are </a:t>
            </a:r>
            <a:r>
              <a:rPr lang="en-US" b="1" i="1" dirty="0" smtClean="0"/>
              <a:t>Timely</a:t>
            </a:r>
          </a:p>
          <a:p>
            <a:pPr marL="457200" indent="-457200">
              <a:buFont typeface="+mj-lt"/>
              <a:buAutoNum type="arabicPeriod"/>
            </a:pPr>
            <a:r>
              <a:rPr lang="en-US" dirty="0" smtClean="0"/>
              <a:t>95</a:t>
            </a:r>
            <a:r>
              <a:rPr lang="en-US" dirty="0"/>
              <a:t>% of calls answered by the Access and Crisis Line (ACL) crisis queue are within 45 seconds.</a:t>
            </a:r>
          </a:p>
          <a:p>
            <a:pPr marL="457200" indent="-457200">
              <a:buFont typeface="+mj-lt"/>
              <a:buAutoNum type="arabicPeriod"/>
            </a:pPr>
            <a:r>
              <a:rPr lang="en-US" dirty="0" smtClean="0"/>
              <a:t>Average </a:t>
            </a:r>
            <a:r>
              <a:rPr lang="en-US" dirty="0"/>
              <a:t>speed to answer all other (non-crisis) calls is within 60 seconds</a:t>
            </a:r>
            <a:r>
              <a:rPr lang="en-US" dirty="0" smtClean="0"/>
              <a:t>.</a:t>
            </a:r>
          </a:p>
          <a:p>
            <a:pPr marL="457200" indent="-457200">
              <a:buFont typeface="+mj-lt"/>
              <a:buAutoNum type="arabicPeriod"/>
            </a:pPr>
            <a:r>
              <a:rPr lang="en-US" dirty="0" smtClean="0"/>
              <a:t>100</a:t>
            </a:r>
            <a:r>
              <a:rPr lang="en-US" dirty="0"/>
              <a:t>% of CYF programs meet the mental health assessment timeliness standard (5 days).</a:t>
            </a:r>
          </a:p>
          <a:p>
            <a:pPr marL="457200" indent="-457200">
              <a:buFont typeface="+mj-lt"/>
              <a:buAutoNum type="arabicPeriod"/>
            </a:pPr>
            <a:r>
              <a:rPr lang="en-US" dirty="0" smtClean="0"/>
              <a:t>100</a:t>
            </a:r>
            <a:r>
              <a:rPr lang="en-US" dirty="0"/>
              <a:t>% of A/OA programs meet the mental health assessment timeliness standard (8 days).</a:t>
            </a:r>
          </a:p>
          <a:p>
            <a:pPr marL="457200" indent="-457200">
              <a:buFont typeface="+mj-lt"/>
              <a:buAutoNum type="arabicPeriod"/>
            </a:pPr>
            <a:r>
              <a:rPr lang="en-US" dirty="0" smtClean="0"/>
              <a:t>100</a:t>
            </a:r>
            <a:r>
              <a:rPr lang="en-US" dirty="0"/>
              <a:t>% of CYF and A/OA programs meet the timeliness standard for mental health assessment requests deemed as urgent (72 hours).</a:t>
            </a:r>
            <a:endParaRPr lang="en-US" dirty="0" smtClean="0"/>
          </a:p>
          <a:p>
            <a:pPr lvl="1"/>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6096000"/>
            <a:ext cx="1850195" cy="47148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956" y="1190107"/>
            <a:ext cx="1388839" cy="1041629"/>
          </a:xfrm>
          <a:prstGeom prst="rect">
            <a:avLst/>
          </a:prstGeom>
        </p:spPr>
      </p:pic>
    </p:spTree>
    <p:extLst>
      <p:ext uri="{BB962C8B-B14F-4D97-AF65-F5344CB8AC3E}">
        <p14:creationId xmlns:p14="http://schemas.microsoft.com/office/powerpoint/2010/main" val="360865424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6172200" cy="935037"/>
          </a:xfrm>
        </p:spPr>
        <p:txBody>
          <a:bodyPr/>
          <a:lstStyle/>
          <a:p>
            <a:pPr algn="l"/>
            <a:r>
              <a:rPr lang="en-US" dirty="0" smtClean="0">
                <a:solidFill>
                  <a:schemeClr val="bg1"/>
                </a:solidFill>
              </a:rPr>
              <a:t>Cultural Competence</a:t>
            </a:r>
            <a:endParaRPr lang="en-US" dirty="0">
              <a:solidFill>
                <a:schemeClr val="bg1"/>
              </a:solidFill>
            </a:endParaRPr>
          </a:p>
        </p:txBody>
      </p:sp>
      <p:sp>
        <p:nvSpPr>
          <p:cNvPr id="3" name="Content Placeholder 2"/>
          <p:cNvSpPr>
            <a:spLocks noGrp="1"/>
          </p:cNvSpPr>
          <p:nvPr>
            <p:ph idx="1"/>
          </p:nvPr>
        </p:nvSpPr>
        <p:spPr>
          <a:xfrm>
            <a:off x="152400" y="1371600"/>
            <a:ext cx="8686800" cy="5105400"/>
          </a:xfrm>
        </p:spPr>
        <p:txBody>
          <a:bodyPr>
            <a:normAutofit/>
          </a:bodyPr>
          <a:lstStyle/>
          <a:p>
            <a:r>
              <a:rPr lang="en-US" dirty="0" smtClean="0"/>
              <a:t>BHS </a:t>
            </a:r>
            <a:r>
              <a:rPr lang="en-US" dirty="0"/>
              <a:t>identified and developed two </a:t>
            </a:r>
            <a:r>
              <a:rPr lang="en-US" dirty="0" smtClean="0"/>
              <a:t>new </a:t>
            </a:r>
            <a:r>
              <a:rPr lang="en-US" dirty="0"/>
              <a:t>assessment tools: </a:t>
            </a:r>
            <a:endParaRPr lang="en-US" dirty="0" smtClean="0"/>
          </a:p>
          <a:p>
            <a:pPr marL="0" indent="0">
              <a:buNone/>
            </a:pPr>
            <a:endParaRPr lang="en-US" dirty="0"/>
          </a:p>
          <a:p>
            <a:pPr lvl="1"/>
            <a:r>
              <a:rPr lang="en-US" dirty="0" smtClean="0"/>
              <a:t>Organizational </a:t>
            </a:r>
            <a:r>
              <a:rPr lang="en-US" dirty="0"/>
              <a:t>Assessment: Cultural and Linguistic Competence Policy Assessment (CLCPA) – replaced the Culturally Competent Program Annual Self-Evaluation (CC-PAS</a:t>
            </a:r>
            <a:r>
              <a:rPr lang="en-US" dirty="0" smtClean="0"/>
              <a:t>)</a:t>
            </a:r>
          </a:p>
          <a:p>
            <a:pPr marL="329184" lvl="1" indent="0">
              <a:buNone/>
            </a:pPr>
            <a:endParaRPr lang="en-US" dirty="0"/>
          </a:p>
          <a:p>
            <a:pPr lvl="1"/>
            <a:r>
              <a:rPr lang="en-US" dirty="0" smtClean="0"/>
              <a:t>Individual/Staff </a:t>
            </a:r>
            <a:r>
              <a:rPr lang="en-US" dirty="0"/>
              <a:t>Assessment: Promoting Cultural Diversity Self-Assessment Checklist (PCDSA) – replaced the California Brief Multicultural Competence Scale (CBMCS</a:t>
            </a:r>
            <a:r>
              <a:rPr lang="en-US" dirty="0" smtClean="0"/>
              <a:t>) </a:t>
            </a: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1650" y="4648200"/>
            <a:ext cx="3562350" cy="1970662"/>
          </a:xfrm>
          <a:prstGeom prst="rect">
            <a:avLst/>
          </a:prstGeom>
        </p:spPr>
      </p:pic>
    </p:spTree>
    <p:extLst>
      <p:ext uri="{BB962C8B-B14F-4D97-AF65-F5344CB8AC3E}">
        <p14:creationId xmlns:p14="http://schemas.microsoft.com/office/powerpoint/2010/main" val="174000005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5181600"/>
          </a:xfrm>
        </p:spPr>
        <p:txBody>
          <a:bodyPr>
            <a:normAutofit/>
          </a:bodyPr>
          <a:lstStyle/>
          <a:p>
            <a:r>
              <a:rPr lang="en-US" dirty="0"/>
              <a:t>CLCPA </a:t>
            </a:r>
            <a:r>
              <a:rPr lang="en-US" dirty="0" smtClean="0"/>
              <a:t>(Cultural </a:t>
            </a:r>
            <a:r>
              <a:rPr lang="en-US" dirty="0"/>
              <a:t>and Linguistic Competence Policy </a:t>
            </a:r>
            <a:r>
              <a:rPr lang="en-US" dirty="0" smtClean="0"/>
              <a:t>Assessment) </a:t>
            </a:r>
          </a:p>
          <a:p>
            <a:pPr lvl="1"/>
            <a:r>
              <a:rPr lang="en-US" dirty="0" smtClean="0"/>
              <a:t>Issued to all Program Managers in October 2017</a:t>
            </a:r>
          </a:p>
          <a:p>
            <a:pPr lvl="1"/>
            <a:r>
              <a:rPr lang="en-US" dirty="0" smtClean="0"/>
              <a:t>193 responses</a:t>
            </a:r>
          </a:p>
          <a:p>
            <a:pPr lvl="2"/>
            <a:r>
              <a:rPr lang="en-US" dirty="0"/>
              <a:t>141 Mental Health</a:t>
            </a:r>
          </a:p>
          <a:p>
            <a:pPr lvl="2"/>
            <a:r>
              <a:rPr lang="en-US" dirty="0"/>
              <a:t>52 Substance Use Disorder </a:t>
            </a:r>
            <a:endParaRPr lang="en-US" dirty="0" smtClean="0"/>
          </a:p>
          <a:p>
            <a:pPr lvl="1"/>
            <a:r>
              <a:rPr lang="en-US" dirty="0" smtClean="0"/>
              <a:t>Sections: </a:t>
            </a:r>
          </a:p>
          <a:p>
            <a:pPr lvl="2"/>
            <a:r>
              <a:rPr lang="en-US" dirty="0" smtClean="0"/>
              <a:t>Knowledge of Diverse Communities</a:t>
            </a:r>
          </a:p>
          <a:p>
            <a:pPr lvl="2"/>
            <a:r>
              <a:rPr lang="en-US" dirty="0" smtClean="0"/>
              <a:t>Organizational Philosophy</a:t>
            </a:r>
          </a:p>
          <a:p>
            <a:pPr lvl="2"/>
            <a:r>
              <a:rPr lang="en-US" dirty="0" smtClean="0"/>
              <a:t>Personal Involvement in Diverse Communities</a:t>
            </a:r>
          </a:p>
          <a:p>
            <a:pPr lvl="2"/>
            <a:r>
              <a:rPr lang="en-US" dirty="0" smtClean="0"/>
              <a:t>Resources and Linkages</a:t>
            </a:r>
          </a:p>
          <a:p>
            <a:pPr lvl="2"/>
            <a:r>
              <a:rPr lang="en-US" dirty="0" smtClean="0"/>
              <a:t>Human Resources</a:t>
            </a:r>
          </a:p>
          <a:p>
            <a:pPr lvl="2"/>
            <a:r>
              <a:rPr lang="en-US" dirty="0" smtClean="0"/>
              <a:t>Language and Interpretation Services Access</a:t>
            </a:r>
          </a:p>
          <a:p>
            <a:pPr lvl="2"/>
            <a:r>
              <a:rPr lang="en-US" dirty="0" smtClean="0"/>
              <a:t>Engagement of Diverse Communities </a:t>
            </a:r>
          </a:p>
          <a:p>
            <a:pPr marL="0" indent="0">
              <a:buNone/>
            </a:pPr>
            <a:r>
              <a:rPr lang="en-US" sz="800" dirty="0"/>
              <a:t> </a:t>
            </a:r>
            <a:endParaRPr lang="en-US" sz="3200" dirty="0"/>
          </a:p>
          <a:p>
            <a:pPr marL="640080" lvl="2" indent="0">
              <a:buNone/>
            </a:pPr>
            <a:endParaRPr lang="en-US" dirty="0" smtClean="0"/>
          </a:p>
        </p:txBody>
      </p:sp>
      <p:sp>
        <p:nvSpPr>
          <p:cNvPr id="4" name="Title 1"/>
          <p:cNvSpPr txBox="1">
            <a:spLocks/>
          </p:cNvSpPr>
          <p:nvPr/>
        </p:nvSpPr>
        <p:spPr>
          <a:xfrm>
            <a:off x="76200" y="76200"/>
            <a:ext cx="6172200" cy="9350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smtClean="0">
                <a:solidFill>
                  <a:prstClr val="white"/>
                </a:solidFill>
              </a:rPr>
              <a:t>Cultural Competence</a:t>
            </a:r>
            <a:endParaRPr lang="en-US" dirty="0">
              <a:solidFill>
                <a:prstClr val="white"/>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2209800"/>
            <a:ext cx="1905000" cy="208597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6096000"/>
            <a:ext cx="1850195" cy="471487"/>
          </a:xfrm>
          <a:prstGeom prst="rect">
            <a:avLst/>
          </a:prstGeom>
        </p:spPr>
      </p:pic>
    </p:spTree>
    <p:extLst>
      <p:ext uri="{BB962C8B-B14F-4D97-AF65-F5344CB8AC3E}">
        <p14:creationId xmlns:p14="http://schemas.microsoft.com/office/powerpoint/2010/main" val="126765427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610600" cy="5181600"/>
          </a:xfrm>
        </p:spPr>
        <p:txBody>
          <a:bodyPr>
            <a:normAutofit fontScale="85000" lnSpcReduction="10000"/>
          </a:bodyPr>
          <a:lstStyle/>
          <a:p>
            <a:pPr lvl="1"/>
            <a:r>
              <a:rPr lang="en-US" dirty="0"/>
              <a:t>Findings: </a:t>
            </a:r>
          </a:p>
          <a:p>
            <a:pPr marL="0" indent="0">
              <a:buNone/>
            </a:pPr>
            <a:r>
              <a:rPr lang="en-US" sz="800" dirty="0"/>
              <a:t> </a:t>
            </a:r>
            <a:endParaRPr lang="en-US" sz="3200" dirty="0"/>
          </a:p>
          <a:p>
            <a:pPr lvl="2"/>
            <a:r>
              <a:rPr lang="en-US" dirty="0" smtClean="0"/>
              <a:t>Respondents are </a:t>
            </a:r>
            <a:r>
              <a:rPr lang="en-US" dirty="0"/>
              <a:t>fairly or very familiar with the diverse communities and the demographic makeup of their service areas </a:t>
            </a:r>
            <a:r>
              <a:rPr lang="en-US" sz="400" dirty="0"/>
              <a:t> </a:t>
            </a:r>
            <a:endParaRPr lang="en-US" sz="2800" dirty="0"/>
          </a:p>
          <a:p>
            <a:pPr lvl="2"/>
            <a:r>
              <a:rPr lang="en-US" dirty="0"/>
              <a:t>There was a relatively wide distribution of levels of personal and program staff involvement in the communities’ culturally diverse activities </a:t>
            </a:r>
            <a:r>
              <a:rPr lang="en-US" sz="400" dirty="0"/>
              <a:t> </a:t>
            </a:r>
            <a:endParaRPr lang="en-US" sz="2800" dirty="0"/>
          </a:p>
          <a:p>
            <a:pPr lvl="2"/>
            <a:r>
              <a:rPr lang="en-US" dirty="0"/>
              <a:t>Nearly half the respondents indicated that their organizations do not have procedures to achieve the goal of a culturally and linguistically competent workforce that includes either staff recruitment, hiring, retention, or </a:t>
            </a:r>
            <a:r>
              <a:rPr lang="en-US" dirty="0" smtClean="0"/>
              <a:t>promotion</a:t>
            </a:r>
          </a:p>
          <a:p>
            <a:pPr lvl="2"/>
            <a:r>
              <a:rPr lang="en-US" dirty="0" smtClean="0"/>
              <a:t>Respondents stated that </a:t>
            </a:r>
            <a:r>
              <a:rPr lang="en-US" dirty="0"/>
              <a:t>the organizations’ staff are relatively diverse culturally and linguistically, with the Peer Support Specialists and Support staff being the most diverse, while the board members and the executive management being the least diverse </a:t>
            </a:r>
            <a:endParaRPr lang="en-US" i="1" dirty="0"/>
          </a:p>
          <a:p>
            <a:pPr lvl="2"/>
            <a:r>
              <a:rPr lang="en-US" dirty="0" smtClean="0"/>
              <a:t>According </a:t>
            </a:r>
            <a:r>
              <a:rPr lang="en-US" dirty="0"/>
              <a:t>to the respondents, the programs use trained medical interpreters more regularly than the certified medical interpreters or sign language interpreters. However, nearly a quarter of the respondents indicated that their organizations never or seldom evaluate the quality and effectiveness of these </a:t>
            </a:r>
            <a:r>
              <a:rPr lang="en-US" dirty="0" smtClean="0"/>
              <a:t>services</a:t>
            </a:r>
            <a:endParaRPr lang="en-US" sz="2800" dirty="0"/>
          </a:p>
          <a:p>
            <a:pPr lvl="2"/>
            <a:r>
              <a:rPr lang="en-US" dirty="0" smtClean="0"/>
              <a:t>Technical assistance </a:t>
            </a:r>
            <a:r>
              <a:rPr lang="en-US" dirty="0"/>
              <a:t>(TA) requests were </a:t>
            </a:r>
            <a:r>
              <a:rPr lang="en-US" dirty="0" smtClean="0"/>
              <a:t>mostly related </a:t>
            </a:r>
            <a:r>
              <a:rPr lang="en-US" dirty="0"/>
              <a:t>to the CLAS Standards, beneficiary materials, community resources, and training </a:t>
            </a:r>
            <a:r>
              <a:rPr lang="en-US" dirty="0" smtClean="0"/>
              <a:t>opportunities</a:t>
            </a:r>
            <a:endParaRPr lang="en-US" dirty="0"/>
          </a:p>
          <a:p>
            <a:endParaRPr lang="en-US" dirty="0"/>
          </a:p>
        </p:txBody>
      </p:sp>
      <p:sp>
        <p:nvSpPr>
          <p:cNvPr id="4" name="Title 1"/>
          <p:cNvSpPr txBox="1">
            <a:spLocks/>
          </p:cNvSpPr>
          <p:nvPr/>
        </p:nvSpPr>
        <p:spPr>
          <a:xfrm>
            <a:off x="76200" y="76200"/>
            <a:ext cx="6172200" cy="9350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smtClean="0">
                <a:solidFill>
                  <a:prstClr val="white"/>
                </a:solidFill>
              </a:rPr>
              <a:t>Cultural Competence</a:t>
            </a:r>
            <a:endParaRPr lang="en-US" dirty="0">
              <a:solidFill>
                <a:prstClr val="white"/>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6096000"/>
            <a:ext cx="1850195" cy="471487"/>
          </a:xfrm>
          <a:prstGeom prst="rect">
            <a:avLst/>
          </a:prstGeom>
        </p:spPr>
      </p:pic>
    </p:spTree>
    <p:extLst>
      <p:ext uri="{BB962C8B-B14F-4D97-AF65-F5344CB8AC3E}">
        <p14:creationId xmlns:p14="http://schemas.microsoft.com/office/powerpoint/2010/main" val="235621570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382000" cy="4648200"/>
          </a:xfrm>
        </p:spPr>
        <p:txBody>
          <a:bodyPr>
            <a:normAutofit/>
          </a:bodyPr>
          <a:lstStyle/>
          <a:p>
            <a:r>
              <a:rPr lang="en-US" dirty="0" smtClean="0"/>
              <a:t>Next Steps: </a:t>
            </a:r>
          </a:p>
          <a:p>
            <a:pPr lvl="1"/>
            <a:r>
              <a:rPr lang="en-US" dirty="0" smtClean="0"/>
              <a:t>The </a:t>
            </a:r>
            <a:r>
              <a:rPr lang="en-US" dirty="0"/>
              <a:t>CLCPA results will be disseminated </a:t>
            </a:r>
            <a:r>
              <a:rPr lang="en-US" dirty="0" smtClean="0"/>
              <a:t>systemwide. </a:t>
            </a:r>
          </a:p>
          <a:p>
            <a:pPr lvl="2"/>
            <a:r>
              <a:rPr lang="en-US" dirty="0" smtClean="0"/>
              <a:t>To Programs and CORs </a:t>
            </a:r>
          </a:p>
          <a:p>
            <a:pPr lvl="1"/>
            <a:r>
              <a:rPr lang="en-US" dirty="0" smtClean="0"/>
              <a:t>Ensure the </a:t>
            </a:r>
            <a:r>
              <a:rPr lang="en-US" dirty="0"/>
              <a:t>CLCPA supports the BHS’ commitment </a:t>
            </a:r>
            <a:r>
              <a:rPr lang="en-US" dirty="0" smtClean="0"/>
              <a:t>for </a:t>
            </a:r>
            <a:r>
              <a:rPr lang="en-US" dirty="0"/>
              <a:t>a culturally and linguistically responsive </a:t>
            </a:r>
            <a:r>
              <a:rPr lang="en-US" dirty="0" smtClean="0"/>
              <a:t>workforce.</a:t>
            </a:r>
          </a:p>
          <a:p>
            <a:pPr lvl="1"/>
            <a:r>
              <a:rPr lang="en-US" dirty="0" smtClean="0"/>
              <a:t>The next CLCPA will be administered in October 2018. The data will be trended during the analysis of the results, and the noteworthy findings will be highlighted in the report.</a:t>
            </a:r>
            <a:endParaRPr lang="en-US" sz="1800" dirty="0" smtClean="0"/>
          </a:p>
          <a:p>
            <a:pPr marL="0" indent="0">
              <a:buNone/>
            </a:pPr>
            <a:endParaRPr lang="en-US" dirty="0"/>
          </a:p>
          <a:p>
            <a:endParaRPr lang="en-US" dirty="0"/>
          </a:p>
        </p:txBody>
      </p:sp>
      <p:sp>
        <p:nvSpPr>
          <p:cNvPr id="4" name="Title 1"/>
          <p:cNvSpPr txBox="1">
            <a:spLocks/>
          </p:cNvSpPr>
          <p:nvPr/>
        </p:nvSpPr>
        <p:spPr>
          <a:xfrm>
            <a:off x="76200" y="76200"/>
            <a:ext cx="6172200" cy="9350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smtClean="0">
                <a:solidFill>
                  <a:prstClr val="white"/>
                </a:solidFill>
              </a:rPr>
              <a:t>Cultural Competence</a:t>
            </a:r>
            <a:endParaRPr lang="en-US" dirty="0">
              <a:solidFill>
                <a:prstClr val="white"/>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5098" y="1219200"/>
            <a:ext cx="1749425" cy="1524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6096000"/>
            <a:ext cx="1850195" cy="471487"/>
          </a:xfrm>
          <a:prstGeom prst="rect">
            <a:avLst/>
          </a:prstGeom>
        </p:spPr>
      </p:pic>
    </p:spTree>
    <p:extLst>
      <p:ext uri="{BB962C8B-B14F-4D97-AF65-F5344CB8AC3E}">
        <p14:creationId xmlns:p14="http://schemas.microsoft.com/office/powerpoint/2010/main" val="345005818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76200"/>
            <a:ext cx="6172200" cy="9350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smtClean="0">
                <a:solidFill>
                  <a:prstClr val="white"/>
                </a:solidFill>
              </a:rPr>
              <a:t>Cultural Competence</a:t>
            </a:r>
            <a:endParaRPr lang="en-US" dirty="0">
              <a:solidFill>
                <a:prstClr val="white"/>
              </a:solidFill>
            </a:endParaRPr>
          </a:p>
        </p:txBody>
      </p:sp>
      <p:sp>
        <p:nvSpPr>
          <p:cNvPr id="5" name="Content Placeholder 2"/>
          <p:cNvSpPr txBox="1">
            <a:spLocks/>
          </p:cNvSpPr>
          <p:nvPr/>
        </p:nvSpPr>
        <p:spPr>
          <a:xfrm>
            <a:off x="152401" y="1295400"/>
            <a:ext cx="8784394" cy="5257800"/>
          </a:xfrm>
          <a:prstGeom prst="rect">
            <a:avLst/>
          </a:prstGeom>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a:buClr>
                <a:srgbClr val="A63212"/>
              </a:buClr>
            </a:pPr>
            <a:r>
              <a:rPr lang="en-US" dirty="0">
                <a:solidFill>
                  <a:prstClr val="black">
                    <a:lumMod val="75000"/>
                    <a:lumOff val="25000"/>
                  </a:prstClr>
                </a:solidFill>
              </a:rPr>
              <a:t>PCDSA </a:t>
            </a:r>
            <a:r>
              <a:rPr lang="en-US" dirty="0" smtClean="0">
                <a:solidFill>
                  <a:prstClr val="black">
                    <a:lumMod val="75000"/>
                    <a:lumOff val="25000"/>
                  </a:prstClr>
                </a:solidFill>
              </a:rPr>
              <a:t>(Promoting </a:t>
            </a:r>
            <a:r>
              <a:rPr lang="en-US" dirty="0">
                <a:solidFill>
                  <a:prstClr val="black">
                    <a:lumMod val="75000"/>
                    <a:lumOff val="25000"/>
                  </a:prstClr>
                </a:solidFill>
              </a:rPr>
              <a:t>Cultural Diversity Self-Assessment </a:t>
            </a:r>
            <a:r>
              <a:rPr lang="en-US" dirty="0" smtClean="0">
                <a:solidFill>
                  <a:prstClr val="black">
                    <a:lumMod val="75000"/>
                    <a:lumOff val="25000"/>
                  </a:prstClr>
                </a:solidFill>
              </a:rPr>
              <a:t>Checklist)</a:t>
            </a:r>
            <a:endParaRPr lang="en-US" dirty="0">
              <a:solidFill>
                <a:prstClr val="black">
                  <a:lumMod val="75000"/>
                  <a:lumOff val="25000"/>
                </a:prstClr>
              </a:solidFill>
            </a:endParaRPr>
          </a:p>
          <a:p>
            <a:pPr marL="0" indent="0">
              <a:buClr>
                <a:srgbClr val="A63212"/>
              </a:buClr>
              <a:buFont typeface="Rage Italic" pitchFamily="66" charset="0"/>
              <a:buNone/>
            </a:pPr>
            <a:endParaRPr lang="en-US" dirty="0" smtClean="0">
              <a:solidFill>
                <a:prstClr val="black">
                  <a:lumMod val="75000"/>
                  <a:lumOff val="25000"/>
                </a:prstClr>
              </a:solidFill>
            </a:endParaRPr>
          </a:p>
          <a:p>
            <a:pPr lvl="1">
              <a:buClr>
                <a:srgbClr val="A63212"/>
              </a:buClr>
            </a:pPr>
            <a:r>
              <a:rPr lang="en-US" dirty="0" smtClean="0">
                <a:solidFill>
                  <a:prstClr val="black">
                    <a:lumMod val="75000"/>
                    <a:lumOff val="25000"/>
                  </a:prstClr>
                </a:solidFill>
              </a:rPr>
              <a:t>Issued to all Staff in February 2018</a:t>
            </a:r>
          </a:p>
          <a:p>
            <a:pPr marL="329184" lvl="1" indent="0">
              <a:buClr>
                <a:srgbClr val="A63212"/>
              </a:buClr>
              <a:buFont typeface="Rage Italic" pitchFamily="66" charset="0"/>
              <a:buNone/>
            </a:pPr>
            <a:endParaRPr lang="en-US" dirty="0" smtClean="0">
              <a:solidFill>
                <a:prstClr val="black">
                  <a:lumMod val="75000"/>
                  <a:lumOff val="25000"/>
                </a:prstClr>
              </a:solidFill>
            </a:endParaRPr>
          </a:p>
          <a:p>
            <a:pPr lvl="1">
              <a:buClr>
                <a:srgbClr val="A63212"/>
              </a:buClr>
            </a:pPr>
            <a:r>
              <a:rPr lang="en-US" dirty="0" smtClean="0">
                <a:solidFill>
                  <a:prstClr val="black">
                    <a:lumMod val="75000"/>
                    <a:lumOff val="25000"/>
                  </a:prstClr>
                </a:solidFill>
              </a:rPr>
              <a:t>2,672 responses</a:t>
            </a:r>
          </a:p>
          <a:p>
            <a:pPr lvl="2">
              <a:buClr>
                <a:srgbClr val="A63212"/>
              </a:buClr>
            </a:pPr>
            <a:r>
              <a:rPr lang="en-US" dirty="0" smtClean="0">
                <a:solidFill>
                  <a:prstClr val="black">
                    <a:lumMod val="75000"/>
                    <a:lumOff val="25000"/>
                  </a:prstClr>
                </a:solidFill>
              </a:rPr>
              <a:t>2,195 Mental Health</a:t>
            </a:r>
          </a:p>
          <a:p>
            <a:pPr lvl="2">
              <a:buClr>
                <a:srgbClr val="A63212"/>
              </a:buClr>
            </a:pPr>
            <a:r>
              <a:rPr lang="en-US" dirty="0" smtClean="0">
                <a:solidFill>
                  <a:prstClr val="black">
                    <a:lumMod val="75000"/>
                    <a:lumOff val="25000"/>
                  </a:prstClr>
                </a:solidFill>
              </a:rPr>
              <a:t>477 Substance Use Disorder </a:t>
            </a:r>
          </a:p>
          <a:p>
            <a:pPr marL="640080" lvl="2" indent="0">
              <a:buClr>
                <a:srgbClr val="A63212"/>
              </a:buClr>
              <a:buFont typeface="Rage Italic" pitchFamily="66" charset="0"/>
              <a:buNone/>
            </a:pPr>
            <a:endParaRPr lang="en-US" dirty="0" smtClean="0">
              <a:solidFill>
                <a:prstClr val="black">
                  <a:lumMod val="75000"/>
                  <a:lumOff val="25000"/>
                </a:prstClr>
              </a:solidFill>
            </a:endParaRPr>
          </a:p>
          <a:p>
            <a:pPr lvl="1">
              <a:buClr>
                <a:srgbClr val="A63212"/>
              </a:buClr>
            </a:pPr>
            <a:r>
              <a:rPr lang="en-US" dirty="0" smtClean="0">
                <a:solidFill>
                  <a:prstClr val="black">
                    <a:lumMod val="75000"/>
                    <a:lumOff val="25000"/>
                  </a:prstClr>
                </a:solidFill>
              </a:rPr>
              <a:t>Sections: </a:t>
            </a:r>
          </a:p>
          <a:p>
            <a:pPr lvl="2">
              <a:buClr>
                <a:srgbClr val="A63212"/>
              </a:buClr>
            </a:pPr>
            <a:r>
              <a:rPr lang="en-US" dirty="0" smtClean="0">
                <a:solidFill>
                  <a:prstClr val="black">
                    <a:lumMod val="75000"/>
                    <a:lumOff val="25000"/>
                  </a:prstClr>
                </a:solidFill>
              </a:rPr>
              <a:t>Physical Environment, Materials, and Resources </a:t>
            </a:r>
          </a:p>
          <a:p>
            <a:pPr lvl="2">
              <a:buClr>
                <a:srgbClr val="A63212"/>
              </a:buClr>
            </a:pPr>
            <a:r>
              <a:rPr lang="en-US" dirty="0" smtClean="0">
                <a:solidFill>
                  <a:prstClr val="black">
                    <a:lumMod val="75000"/>
                    <a:lumOff val="25000"/>
                  </a:prstClr>
                </a:solidFill>
              </a:rPr>
              <a:t>Communication Styles </a:t>
            </a:r>
          </a:p>
          <a:p>
            <a:pPr lvl="2">
              <a:buClr>
                <a:srgbClr val="A63212"/>
              </a:buClr>
            </a:pPr>
            <a:r>
              <a:rPr lang="en-US" dirty="0" smtClean="0">
                <a:solidFill>
                  <a:prstClr val="black">
                    <a:lumMod val="75000"/>
                    <a:lumOff val="25000"/>
                  </a:prstClr>
                </a:solidFill>
              </a:rPr>
              <a:t>Values and Attitudes </a:t>
            </a:r>
          </a:p>
          <a:p>
            <a:pPr marL="0" indent="0">
              <a:buClr>
                <a:srgbClr val="A63212"/>
              </a:buClr>
              <a:buFont typeface="Rage Italic" pitchFamily="66" charset="0"/>
              <a:buNone/>
            </a:pPr>
            <a:r>
              <a:rPr lang="en-US" sz="800" dirty="0" smtClean="0">
                <a:solidFill>
                  <a:prstClr val="black">
                    <a:lumMod val="75000"/>
                    <a:lumOff val="25000"/>
                  </a:prstClr>
                </a:solidFill>
              </a:rPr>
              <a:t> </a:t>
            </a:r>
            <a:endParaRPr lang="en-US" sz="3200" dirty="0" smtClean="0">
              <a:solidFill>
                <a:prstClr val="black">
                  <a:lumMod val="75000"/>
                  <a:lumOff val="25000"/>
                </a:prstClr>
              </a:solidFill>
            </a:endParaRPr>
          </a:p>
          <a:p>
            <a:pPr marL="640080" lvl="2" indent="0">
              <a:buClr>
                <a:srgbClr val="A63212"/>
              </a:buClr>
              <a:buFont typeface="Rage Italic" pitchFamily="66" charset="0"/>
              <a:buNone/>
            </a:pPr>
            <a:endParaRPr lang="en-US" dirty="0" smtClean="0">
              <a:solidFill>
                <a:prstClr val="black">
                  <a:lumMod val="75000"/>
                  <a:lumOff val="2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981200"/>
            <a:ext cx="2971800" cy="29718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6096000"/>
            <a:ext cx="1850195" cy="471487"/>
          </a:xfrm>
          <a:prstGeom prst="rect">
            <a:avLst/>
          </a:prstGeom>
        </p:spPr>
      </p:pic>
    </p:spTree>
    <p:extLst>
      <p:ext uri="{BB962C8B-B14F-4D97-AF65-F5344CB8AC3E}">
        <p14:creationId xmlns:p14="http://schemas.microsoft.com/office/powerpoint/2010/main" val="20113277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76200"/>
            <a:ext cx="6172200" cy="9350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smtClean="0">
                <a:solidFill>
                  <a:prstClr val="white"/>
                </a:solidFill>
              </a:rPr>
              <a:t>Cultural Competence</a:t>
            </a:r>
            <a:endParaRPr lang="en-US" dirty="0">
              <a:solidFill>
                <a:prstClr val="white"/>
              </a:solidFill>
            </a:endParaRPr>
          </a:p>
        </p:txBody>
      </p:sp>
      <p:graphicFrame>
        <p:nvGraphicFramePr>
          <p:cNvPr id="5" name="Chart 4"/>
          <p:cNvGraphicFramePr>
            <a:graphicFrameLocks/>
          </p:cNvGraphicFramePr>
          <p:nvPr>
            <p:extLst>
              <p:ext uri="{D42A27DB-BD31-4B8C-83A1-F6EECF244321}">
                <p14:modId xmlns:p14="http://schemas.microsoft.com/office/powerpoint/2010/main" val="3936156098"/>
              </p:ext>
            </p:extLst>
          </p:nvPr>
        </p:nvGraphicFramePr>
        <p:xfrm>
          <a:off x="304800" y="1752600"/>
          <a:ext cx="4419600" cy="4648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312730645"/>
              </p:ext>
            </p:extLst>
          </p:nvPr>
        </p:nvGraphicFramePr>
        <p:xfrm>
          <a:off x="3352800" y="1828800"/>
          <a:ext cx="64008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33400" y="1295400"/>
            <a:ext cx="4648200" cy="381000"/>
          </a:xfrm>
          <a:prstGeom prst="rect">
            <a:avLst/>
          </a:prstGeom>
          <a:noFill/>
        </p:spPr>
        <p:txBody>
          <a:bodyPr wrap="square" rtlCol="0">
            <a:spAutoFit/>
          </a:bodyPr>
          <a:lstStyle/>
          <a:p>
            <a:pPr defTabSz="914400"/>
            <a:r>
              <a:rPr lang="en-US" dirty="0" smtClean="0">
                <a:solidFill>
                  <a:prstClr val="black"/>
                </a:solidFill>
              </a:rPr>
              <a:t> </a:t>
            </a:r>
            <a:endParaRPr lang="en-US" dirty="0">
              <a:solidFill>
                <a:prstClr val="black"/>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6096000"/>
            <a:ext cx="1850195" cy="471487"/>
          </a:xfrm>
          <a:prstGeom prst="rect">
            <a:avLst/>
          </a:prstGeom>
        </p:spPr>
      </p:pic>
    </p:spTree>
    <p:extLst>
      <p:ext uri="{BB962C8B-B14F-4D97-AF65-F5344CB8AC3E}">
        <p14:creationId xmlns:p14="http://schemas.microsoft.com/office/powerpoint/2010/main" val="65282027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19200"/>
            <a:ext cx="8915400" cy="5410200"/>
          </a:xfrm>
        </p:spPr>
        <p:txBody>
          <a:bodyPr>
            <a:normAutofit/>
          </a:bodyPr>
          <a:lstStyle/>
          <a:p>
            <a:r>
              <a:rPr lang="en-US" dirty="0" smtClean="0"/>
              <a:t>Findings: </a:t>
            </a:r>
          </a:p>
          <a:p>
            <a:pPr lvl="1"/>
            <a:r>
              <a:rPr lang="en-US" dirty="0" smtClean="0"/>
              <a:t>System most confident in: </a:t>
            </a:r>
          </a:p>
          <a:p>
            <a:pPr lvl="2"/>
            <a:r>
              <a:rPr lang="en-US" dirty="0" smtClean="0"/>
              <a:t>I understand and accept that family is defined differently by different cultures (e.g., extended family members, godparents, family of choice).</a:t>
            </a:r>
          </a:p>
          <a:p>
            <a:pPr lvl="2"/>
            <a:r>
              <a:rPr lang="en-US" dirty="0" smtClean="0"/>
              <a:t>I accept and respect that gender roles and expression of gender identity in families may vary significantly among different cultures.</a:t>
            </a:r>
          </a:p>
          <a:p>
            <a:pPr lvl="2"/>
            <a:r>
              <a:rPr lang="en-US" dirty="0" smtClean="0"/>
              <a:t>I recognize that the meaning or value of behavioral health outreach, prevention, intervention, and treatment may vary greatly among cultures.</a:t>
            </a:r>
          </a:p>
          <a:p>
            <a:pPr lvl="2"/>
            <a:r>
              <a:rPr lang="en-US" dirty="0" smtClean="0"/>
              <a:t> I recognize and understand that beliefs and concepts of emotional well-being vary significantly from culture to culture.</a:t>
            </a:r>
          </a:p>
          <a:p>
            <a:pPr lvl="2"/>
            <a:r>
              <a:rPr lang="en-US" dirty="0" smtClean="0"/>
              <a:t> I understand that beliefs about mental illness, substance use, and emotional disability are culturally-based. I accept that responses to these conditions and related services are heavily influenced by culture.</a:t>
            </a:r>
          </a:p>
          <a:p>
            <a:pPr lvl="2"/>
            <a:endParaRPr lang="en-US" dirty="0" smtClean="0"/>
          </a:p>
          <a:p>
            <a:pPr lvl="2"/>
            <a:endParaRPr lang="en-US" dirty="0" smtClean="0"/>
          </a:p>
          <a:p>
            <a:pPr lvl="2"/>
            <a:endParaRPr lang="en-US" dirty="0"/>
          </a:p>
        </p:txBody>
      </p:sp>
      <p:sp>
        <p:nvSpPr>
          <p:cNvPr id="4" name="Title 1"/>
          <p:cNvSpPr txBox="1">
            <a:spLocks/>
          </p:cNvSpPr>
          <p:nvPr/>
        </p:nvSpPr>
        <p:spPr>
          <a:xfrm>
            <a:off x="76200" y="76200"/>
            <a:ext cx="6172200" cy="9350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smtClean="0">
                <a:solidFill>
                  <a:prstClr val="white"/>
                </a:solidFill>
              </a:rPr>
              <a:t>Cultural Competence</a:t>
            </a:r>
            <a:endParaRPr lang="en-US" dirty="0">
              <a:solidFill>
                <a:prstClr val="white"/>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6096000"/>
            <a:ext cx="1850195" cy="471487"/>
          </a:xfrm>
          <a:prstGeom prst="rect">
            <a:avLst/>
          </a:prstGeom>
        </p:spPr>
      </p:pic>
    </p:spTree>
    <p:extLst>
      <p:ext uri="{BB962C8B-B14F-4D97-AF65-F5344CB8AC3E}">
        <p14:creationId xmlns:p14="http://schemas.microsoft.com/office/powerpoint/2010/main" val="281707777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76200"/>
            <a:ext cx="6172200" cy="9350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smtClean="0">
                <a:solidFill>
                  <a:prstClr val="white"/>
                </a:solidFill>
              </a:rPr>
              <a:t>Cultural Competence</a:t>
            </a:r>
            <a:endParaRPr lang="en-US" dirty="0">
              <a:solidFill>
                <a:prstClr val="white"/>
              </a:solidFill>
            </a:endParaRPr>
          </a:p>
        </p:txBody>
      </p:sp>
      <p:sp>
        <p:nvSpPr>
          <p:cNvPr id="5" name="Content Placeholder 2"/>
          <p:cNvSpPr>
            <a:spLocks noGrp="1"/>
          </p:cNvSpPr>
          <p:nvPr>
            <p:ph idx="1"/>
          </p:nvPr>
        </p:nvSpPr>
        <p:spPr>
          <a:xfrm>
            <a:off x="76200" y="1219201"/>
            <a:ext cx="8915400" cy="5181600"/>
          </a:xfrm>
        </p:spPr>
        <p:txBody>
          <a:bodyPr>
            <a:normAutofit fontScale="92500"/>
          </a:bodyPr>
          <a:lstStyle/>
          <a:p>
            <a:r>
              <a:rPr lang="en-US" dirty="0" smtClean="0"/>
              <a:t>Findings: </a:t>
            </a:r>
          </a:p>
          <a:p>
            <a:pPr lvl="1"/>
            <a:r>
              <a:rPr lang="en-US" dirty="0" smtClean="0"/>
              <a:t>System least confident in: </a:t>
            </a:r>
          </a:p>
          <a:p>
            <a:pPr lvl="2"/>
            <a:r>
              <a:rPr lang="en-US" dirty="0" smtClean="0"/>
              <a:t>When offering food, I ensure that meals provided include foods that are unique to the cultural and ethnic backgrounds of the communities served by my program or agency.</a:t>
            </a:r>
          </a:p>
          <a:p>
            <a:pPr lvl="2"/>
            <a:r>
              <a:rPr lang="en-US" dirty="0" smtClean="0"/>
              <a:t>Even though my professional or moral viewpoints may differ, I accept the family/parents as the ultimate decision makers for services and supports for their children.</a:t>
            </a:r>
          </a:p>
          <a:p>
            <a:pPr lvl="2"/>
            <a:r>
              <a:rPr lang="en-US" dirty="0"/>
              <a:t>I display pictures, posters, and other materials that reflect the cultures and ethnic backgrounds of communities served by my program or agency</a:t>
            </a:r>
            <a:r>
              <a:rPr lang="en-US" dirty="0" smtClean="0"/>
              <a:t>.</a:t>
            </a:r>
          </a:p>
          <a:p>
            <a:pPr lvl="2"/>
            <a:r>
              <a:rPr lang="en-US" dirty="0"/>
              <a:t>I ensure mediums and modalities in reception areas and those, which are used during program services, are representative of the various cultural and ethnic groups within the local community and the society in general</a:t>
            </a:r>
            <a:r>
              <a:rPr lang="en-US" dirty="0" smtClean="0"/>
              <a:t>.</a:t>
            </a:r>
          </a:p>
          <a:p>
            <a:pPr lvl="2"/>
            <a:r>
              <a:rPr lang="en-US" dirty="0"/>
              <a:t>I ensure that magazines, brochures, and other printed materials in reception areas are of interest to and reflect the different communities served by my program or agency.</a:t>
            </a:r>
            <a:endParaRPr lang="en-US" dirty="0" smtClean="0"/>
          </a:p>
          <a:p>
            <a:pPr lvl="2"/>
            <a:endParaRPr lang="en-US" dirty="0" smtClean="0"/>
          </a:p>
          <a:p>
            <a:pPr lvl="2"/>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6096000"/>
            <a:ext cx="1850195" cy="471487"/>
          </a:xfrm>
          <a:prstGeom prst="rect">
            <a:avLst/>
          </a:prstGeom>
        </p:spPr>
      </p:pic>
    </p:spTree>
    <p:extLst>
      <p:ext uri="{BB962C8B-B14F-4D97-AF65-F5344CB8AC3E}">
        <p14:creationId xmlns:p14="http://schemas.microsoft.com/office/powerpoint/2010/main" val="3608960934"/>
      </p:ext>
    </p:extLst>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LWSD 2013 Orange">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2.xml><?xml version="1.0" encoding="utf-8"?>
<a:theme xmlns:a="http://schemas.openxmlformats.org/drawingml/2006/main" name="LWSD 2013 Orange 2">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3.xml><?xml version="1.0" encoding="utf-8"?>
<a:theme xmlns:a="http://schemas.openxmlformats.org/drawingml/2006/main" name="LWSD 2013 Orange 3">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4.xml><?xml version="1.0" encoding="utf-8"?>
<a:theme xmlns:a="http://schemas.openxmlformats.org/drawingml/2006/main" name="LWSD 2013 Orange 4">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5.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F6C4FE6480234CA1AD78F463961847" ma:contentTypeVersion="3" ma:contentTypeDescription="Create a new document." ma:contentTypeScope="" ma:versionID="c6c9eb54b8d62aa291e3931c46db2a89">
  <xsd:schema xmlns:xsd="http://www.w3.org/2001/XMLSchema" xmlns:xs="http://www.w3.org/2001/XMLSchema" xmlns:p="http://schemas.microsoft.com/office/2006/metadata/properties" xmlns:ns2="649a96f5-63bb-4aa9-a40c-7e9fd9d338dd" xmlns:ns3="http://schemas.microsoft.com/sharepoint/v4" targetNamespace="http://schemas.microsoft.com/office/2006/metadata/properties" ma:root="true" ma:fieldsID="aa146dcf3d5625c94392df2571e49534" ns2:_="" ns3:_="">
    <xsd:import namespace="649a96f5-63bb-4aa9-a40c-7e9fd9d338dd"/>
    <xsd:import namespace="http://schemas.microsoft.com/sharepoint/v4"/>
    <xsd:element name="properties">
      <xsd:complexType>
        <xsd:sequence>
          <xsd:element name="documentManagement">
            <xsd:complexType>
              <xsd:all>
                <xsd:element ref="ns2:Document_x0020_Type" minOccurs="0"/>
                <xsd:element ref="ns2:Description0"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a96f5-63bb-4aa9-a40c-7e9fd9d338dd" elementFormDefault="qualified">
    <xsd:import namespace="http://schemas.microsoft.com/office/2006/documentManagement/types"/>
    <xsd:import namespace="http://schemas.microsoft.com/office/infopath/2007/PartnerControls"/>
    <xsd:element name="Document_x0020_Type" ma:index="8" nillable="true" ma:displayName="Template" ma:format="Dropdown" ma:internalName="Document_x0020_Type">
      <xsd:simpleType>
        <xsd:restriction base="dms:Choice">
          <xsd:enumeration value="PowerPoint Templates"/>
          <xsd:enumeration value="Flyers/One Sheets"/>
          <xsd:enumeration value="Meeting Agendas"/>
          <xsd:enumeration value="Flowcharts/Organizational Charts"/>
          <xsd:enumeration value="Data Reports"/>
          <xsd:enumeration value="Email Signatures"/>
          <xsd:enumeration value="Other"/>
        </xsd:restriction>
      </xsd:simpleType>
    </xsd:element>
    <xsd:element name="Description0" ma:index="9" nillable="true" ma:displayName="Description" ma:internalName="Description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_x0020_Type xmlns="649a96f5-63bb-4aa9-a40c-7e9fd9d338dd">PowerPoint Templates</Document_x0020_Type>
    <Description0 xmlns="649a96f5-63bb-4aa9-a40c-7e9fd9d338dd">Template to be used for business-focused presentations on Live Well Updated 10-16-14</Description0>
    <IconOverlay xmlns="http://schemas.microsoft.com/sharepoint/v4" xsi:nil="true"/>
  </documentManagement>
</p:properties>
</file>

<file path=customXml/itemProps1.xml><?xml version="1.0" encoding="utf-8"?>
<ds:datastoreItem xmlns:ds="http://schemas.openxmlformats.org/officeDocument/2006/customXml" ds:itemID="{AA87B277-6E64-4D03-9CA3-113FE84FF714}">
  <ds:schemaRefs>
    <ds:schemaRef ds:uri="http://schemas.microsoft.com/sharepoint/v3/contenttype/forms"/>
  </ds:schemaRefs>
</ds:datastoreItem>
</file>

<file path=customXml/itemProps2.xml><?xml version="1.0" encoding="utf-8"?>
<ds:datastoreItem xmlns:ds="http://schemas.openxmlformats.org/officeDocument/2006/customXml" ds:itemID="{41ED1B2D-7292-47E0-9416-5B94E69AB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9a96f5-63bb-4aa9-a40c-7e9fd9d338d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A37242-33EB-4C78-837B-9ADDB77F596C}">
  <ds:schemaRefs>
    <ds:schemaRef ds:uri="http://purl.org/dc/elements/1.1/"/>
    <ds:schemaRef ds:uri="http://schemas.microsoft.com/office/2006/documentManagement/types"/>
    <ds:schemaRef ds:uri="649a96f5-63bb-4aa9-a40c-7e9fd9d338dd"/>
    <ds:schemaRef ds:uri="http://purl.org/dc/terms/"/>
    <ds:schemaRef ds:uri="http://schemas.microsoft.com/office/infopath/2007/PartnerControls"/>
    <ds:schemaRef ds:uri="http://schemas.microsoft.com/sharepoint/v4"/>
    <ds:schemaRef ds:uri="http://www.w3.org/XML/1998/namespace"/>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4669</TotalTime>
  <Words>5914</Words>
  <Application>Microsoft Office PowerPoint</Application>
  <PresentationFormat>On-screen Show (4:3)</PresentationFormat>
  <Paragraphs>1082</Paragraphs>
  <Slides>111</Slides>
  <Notes>16</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111</vt:i4>
      </vt:variant>
    </vt:vector>
  </HeadingPairs>
  <TitlesOfParts>
    <vt:vector size="117" baseType="lpstr">
      <vt:lpstr>LWSD 2013 Orange</vt:lpstr>
      <vt:lpstr>LWSD 2013 Orange 2</vt:lpstr>
      <vt:lpstr>LWSD 2013 Orange 3</vt:lpstr>
      <vt:lpstr>LWSD 2013 Orange 4</vt:lpstr>
      <vt:lpstr>Sketchbook</vt:lpstr>
      <vt:lpstr>Worksheet</vt:lpstr>
      <vt:lpstr>Quality improvement  annual forum July 25, 2018 </vt:lpstr>
      <vt:lpstr>The little things first . . . </vt:lpstr>
      <vt:lpstr>BHS QI leadership team</vt:lpstr>
      <vt:lpstr>PowerPoint Presentation</vt:lpstr>
      <vt:lpstr>PowerPoint Presentation</vt:lpstr>
      <vt:lpstr>PowerPoint Presentation</vt:lpstr>
      <vt:lpstr>PowerPoint Presentation</vt:lpstr>
      <vt:lpstr>Dhcs implementation efforts </vt:lpstr>
      <vt:lpstr>Implementation efforts </vt:lpstr>
      <vt:lpstr>Implementation efforts </vt:lpstr>
      <vt:lpstr>Outpatient chart review disallowance rates: statewide </vt:lpstr>
      <vt:lpstr>Triennial mhp review: System review compliance rates</vt:lpstr>
      <vt:lpstr>DHCS ENHANCED MONITORING </vt:lpstr>
      <vt:lpstr>medicaid managed care final rule  </vt:lpstr>
      <vt:lpstr>Medicaid managed care final rule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DMC-ODS: The County of San Diego SUD Health Plan</vt:lpstr>
      <vt:lpstr>DMC-ODS – SUD Health Plan </vt:lpstr>
      <vt:lpstr>Culture shifts</vt:lpstr>
      <vt:lpstr>Asam criteria</vt:lpstr>
      <vt:lpstr>ASAM Levels of Care</vt:lpstr>
      <vt:lpstr>Resources on ASAM</vt:lpstr>
      <vt:lpstr>CASE MANAGEMENT/ Care coordination</vt:lpstr>
      <vt:lpstr>CASE MANAGEMENT/ Care coordination</vt:lpstr>
      <vt:lpstr>Moving forward</vt:lpstr>
      <vt:lpstr>Resources </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Privacy incident reporting</vt:lpstr>
      <vt:lpstr>Privacy incident reporting</vt:lpstr>
      <vt:lpstr>Cures 2.0</vt:lpstr>
      <vt:lpstr>Cures 2.0</vt:lpstr>
      <vt:lpstr>Cures 2.0</vt:lpstr>
      <vt:lpstr>Cures 2.0</vt:lpstr>
      <vt:lpstr>Cures 2.0</vt:lpstr>
      <vt:lpstr>Cures 2.0</vt:lpstr>
      <vt:lpstr>Quick updates &amp; reminders</vt:lpstr>
      <vt:lpstr>PROGRAM INTEGRITY</vt:lpstr>
      <vt:lpstr>PowerPoint Presentation</vt:lpstr>
      <vt:lpstr>PowerPoint Presentation</vt:lpstr>
      <vt:lpstr>PowerPoint Presentation</vt:lpstr>
      <vt:lpstr>PowerPoint Presentation</vt:lpstr>
      <vt:lpstr>Performance Improvement Team </vt:lpstr>
      <vt:lpstr>QI Workplan</vt:lpstr>
      <vt:lpstr>PowerPoint Presentation</vt:lpstr>
      <vt:lpstr>PowerPoint Presentation</vt:lpstr>
      <vt:lpstr>PowerPoint Presentation</vt:lpstr>
      <vt:lpstr>PowerPoint Presentation</vt:lpstr>
      <vt:lpstr>PowerPoint Presentation</vt:lpstr>
      <vt:lpstr>Cultural Competence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Management Information Systems</vt:lpstr>
      <vt:lpstr>Access To Services Journal</vt:lpstr>
      <vt:lpstr>Access To Services Journal</vt:lpstr>
      <vt:lpstr>Access To Services Journal</vt:lpstr>
      <vt:lpstr>Access To Services Journal</vt:lpstr>
      <vt:lpstr>Access To Services Journal</vt:lpstr>
      <vt:lpstr>Access To Services Journal</vt:lpstr>
      <vt:lpstr>PowerPoint Presentation</vt:lpstr>
      <vt:lpstr>PowerPoint Presentation</vt:lpstr>
      <vt:lpstr>PowerPoint Presentation</vt:lpstr>
    </vt:vector>
  </TitlesOfParts>
  <Company>AdEase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 Contractor</dc:creator>
  <cp:lastModifiedBy>Hewlett-Packard</cp:lastModifiedBy>
  <cp:revision>338</cp:revision>
  <dcterms:created xsi:type="dcterms:W3CDTF">2013-10-28T20:20:09Z</dcterms:created>
  <dcterms:modified xsi:type="dcterms:W3CDTF">2018-07-23T20:19:35Z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0x01010005F6C4FE6480234CA1AD78F463961847</vt:lpwstr>
  </property>
  <property fmtid="{D5CDD505-2E9C-101B-9397-08002B2CF9AE}" pid="3" name="TemplateUrl">
    <vt:lpwstr/>
  </property>
  <property fmtid="{D5CDD505-2E9C-101B-9397-08002B2CF9AE}" pid="4" name="Order">
    <vt:r8>1600</vt:r8>
  </property>
  <property fmtid="{D5CDD505-2E9C-101B-9397-08002B2CF9AE}" pid="5" name="xd_ProgID">
    <vt:lpwstr/>
  </property>
  <property fmtid="{D5CDD505-2E9C-101B-9397-08002B2CF9AE}" pid="6" name="_CopySource">
    <vt:lpwstr>https://cwc/sites/LWSD/LWSD Office Suite/LWSD PowerPoint Template - Business Orange.pptx</vt:lpwstr>
  </property>
</Properties>
</file>