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19" autoAdjust="0"/>
  </p:normalViewPr>
  <p:slideViewPr>
    <p:cSldViewPr>
      <p:cViewPr varScale="1">
        <p:scale>
          <a:sx n="126" d="100"/>
          <a:sy n="12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1BE-0598-44BA-B7E0-0134BF6252F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E26FE7-8274-4E29-842E-B70D21957B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1BE-0598-44BA-B7E0-0134BF6252F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FE7-8274-4E29-842E-B70D2195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1BE-0598-44BA-B7E0-0134BF6252F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FE7-8274-4E29-842E-B70D2195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1BE-0598-44BA-B7E0-0134BF6252F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FE7-8274-4E29-842E-B70D2195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1BE-0598-44BA-B7E0-0134BF6252F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FE7-8274-4E29-842E-B70D21957B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1BE-0598-44BA-B7E0-0134BF6252F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FE7-8274-4E29-842E-B70D21957B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1BE-0598-44BA-B7E0-0134BF6252F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FE7-8274-4E29-842E-B70D21957B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1BE-0598-44BA-B7E0-0134BF6252F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FE7-8274-4E29-842E-B70D2195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1BE-0598-44BA-B7E0-0134BF6252F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FE7-8274-4E29-842E-B70D2195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1BE-0598-44BA-B7E0-0134BF6252F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FE7-8274-4E29-842E-B70D2195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1BE-0598-44BA-B7E0-0134BF6252F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FE7-8274-4E29-842E-B70D21957B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F8411BE-0598-44BA-B7E0-0134BF6252F5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0E26FE7-8274-4E29-842E-B70D21957B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Medi-Cal Denied Claims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County of San Diego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98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5207" t="9646" r="1821" b="58268"/>
          <a:stretch/>
        </p:blipFill>
        <p:spPr bwMode="auto">
          <a:xfrm>
            <a:off x="1557040" y="2029466"/>
            <a:ext cx="6029919" cy="3667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324600" y="2057400"/>
            <a:ext cx="2438400" cy="1752600"/>
          </a:xfrm>
          <a:prstGeom prst="wedgeRoundRectCallout">
            <a:avLst>
              <a:gd name="adj1" fmla="val -52135"/>
              <a:gd name="adj2" fmla="val 969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pop-up will show:</a:t>
            </a:r>
          </a:p>
          <a:p>
            <a:pPr algn="ctr"/>
            <a:r>
              <a:rPr lang="en-US" dirty="0"/>
              <a:t>Destination= Screen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Then click OK button.</a:t>
            </a:r>
          </a:p>
        </p:txBody>
      </p:sp>
    </p:spTree>
    <p:extLst>
      <p:ext uri="{BB962C8B-B14F-4D97-AF65-F5344CB8AC3E}">
        <p14:creationId xmlns:p14="http://schemas.microsoft.com/office/powerpoint/2010/main" val="22679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32" y="1753099"/>
            <a:ext cx="6344536" cy="4220164"/>
          </a:xfrm>
        </p:spPr>
      </p:pic>
    </p:spTree>
    <p:extLst>
      <p:ext uri="{BB962C8B-B14F-4D97-AF65-F5344CB8AC3E}">
        <p14:creationId xmlns:p14="http://schemas.microsoft.com/office/powerpoint/2010/main" val="36754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Check the denial code definition.</a:t>
            </a:r>
          </a:p>
          <a:p>
            <a:r>
              <a:rPr lang="en-US" dirty="0" smtClean="0"/>
              <a:t>Determine if the service can be; </a:t>
            </a:r>
            <a:r>
              <a:rPr lang="en-US" b="1" dirty="0" smtClean="0"/>
              <a:t>replaced</a:t>
            </a:r>
            <a:r>
              <a:rPr lang="en-US" dirty="0" smtClean="0"/>
              <a:t> (must be within 15 months from service date), </a:t>
            </a:r>
            <a:r>
              <a:rPr lang="en-US" b="1" dirty="0" smtClean="0"/>
              <a:t>Invalidated</a:t>
            </a:r>
            <a:r>
              <a:rPr lang="en-US" dirty="0" smtClean="0"/>
              <a:t> if  the service is not to count in TUOS.</a:t>
            </a:r>
          </a:p>
          <a:p>
            <a:r>
              <a:rPr lang="en-US" dirty="0" smtClean="0"/>
              <a:t>A denied claim will always require forms to be submitted if something needs to be corrected. (recalculation </a:t>
            </a:r>
            <a:r>
              <a:rPr lang="en-US" u="sng" dirty="0" smtClean="0"/>
              <a:t>can not</a:t>
            </a:r>
            <a:r>
              <a:rPr lang="en-US" dirty="0" smtClean="0"/>
              <a:t> be performed).</a:t>
            </a:r>
          </a:p>
          <a:p>
            <a:r>
              <a:rPr lang="en-US" dirty="0" smtClean="0"/>
              <a:t>Fill out the proper paperwork, attach all pertinent information and submit your request to the MHBU.</a:t>
            </a:r>
          </a:p>
          <a:p>
            <a:r>
              <a:rPr lang="en-US" dirty="0" smtClean="0"/>
              <a:t>Check that your request has been processed in Anasazi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75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on this report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Will Information on the denial report ever go away? </a:t>
            </a:r>
            <a:r>
              <a:rPr lang="en-US" dirty="0" smtClean="0">
                <a:solidFill>
                  <a:srgbClr val="0070C0"/>
                </a:solidFill>
              </a:rPr>
              <a:t>-NO</a:t>
            </a:r>
          </a:p>
          <a:p>
            <a:r>
              <a:rPr lang="en-US" dirty="0" smtClean="0"/>
              <a:t>What is the </a:t>
            </a:r>
            <a:r>
              <a:rPr lang="en-US" dirty="0"/>
              <a:t>purpose of this </a:t>
            </a:r>
            <a:r>
              <a:rPr lang="en-US" dirty="0" smtClean="0"/>
              <a:t>report? 			        </a:t>
            </a:r>
            <a:r>
              <a:rPr lang="en-US" dirty="0" smtClean="0">
                <a:solidFill>
                  <a:srgbClr val="0070C0"/>
                </a:solidFill>
              </a:rPr>
              <a:t>-For </a:t>
            </a:r>
            <a:r>
              <a:rPr lang="en-US" dirty="0">
                <a:solidFill>
                  <a:srgbClr val="0070C0"/>
                </a:solidFill>
              </a:rPr>
              <a:t>you to understand why services were </a:t>
            </a:r>
            <a:r>
              <a:rPr lang="en-US" dirty="0" smtClean="0">
                <a:solidFill>
                  <a:srgbClr val="0070C0"/>
                </a:solidFill>
              </a:rPr>
              <a:t>denied and determine what actions you can take.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What actions can I take with services on this report? </a:t>
            </a:r>
            <a:r>
              <a:rPr lang="en-US" dirty="0" smtClean="0">
                <a:solidFill>
                  <a:srgbClr val="0070C0"/>
                </a:solidFill>
              </a:rPr>
              <a:t>-You can only </a:t>
            </a:r>
            <a:r>
              <a:rPr lang="en-US" u="sng" dirty="0" smtClean="0">
                <a:solidFill>
                  <a:srgbClr val="0070C0"/>
                </a:solidFill>
              </a:rPr>
              <a:t>replace</a:t>
            </a:r>
            <a:r>
              <a:rPr lang="en-US" dirty="0" smtClean="0">
                <a:solidFill>
                  <a:srgbClr val="0070C0"/>
                </a:solidFill>
              </a:rPr>
              <a:t> or </a:t>
            </a:r>
            <a:r>
              <a:rPr lang="en-US" u="sng" dirty="0" smtClean="0">
                <a:solidFill>
                  <a:srgbClr val="0070C0"/>
                </a:solidFill>
              </a:rPr>
              <a:t>invalidate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services on this report </a:t>
            </a:r>
            <a:r>
              <a:rPr lang="en-US" dirty="0" smtClean="0">
                <a:solidFill>
                  <a:srgbClr val="0070C0"/>
                </a:solidFill>
              </a:rPr>
              <a:t>(2 different forms)- </a:t>
            </a:r>
            <a:r>
              <a:rPr lang="en-US" u="sng" dirty="0" smtClean="0">
                <a:solidFill>
                  <a:srgbClr val="0070C0"/>
                </a:solidFill>
              </a:rPr>
              <a:t>but they will never go away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Can a service be recalculated to get “fixed”?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dirty="0" smtClean="0">
                <a:solidFill>
                  <a:srgbClr val="0070C0"/>
                </a:solidFill>
              </a:rPr>
              <a:t>-No. Once a service has been claimed it is no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longer an option.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your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5513"/>
            <a:ext cx="8229600" cy="3195336"/>
          </a:xfrm>
        </p:spPr>
      </p:pic>
    </p:spTree>
    <p:extLst>
      <p:ext uri="{BB962C8B-B14F-4D97-AF65-F5344CB8AC3E}">
        <p14:creationId xmlns:p14="http://schemas.microsoft.com/office/powerpoint/2010/main" val="41640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your report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4" t="2551" r="1"/>
          <a:stretch/>
        </p:blipFill>
        <p:spPr>
          <a:xfrm>
            <a:off x="1723002" y="1859028"/>
            <a:ext cx="5573922" cy="4066105"/>
          </a:xfrm>
        </p:spPr>
      </p:pic>
      <p:sp>
        <p:nvSpPr>
          <p:cNvPr id="3" name="Rounded Rectangular Callout 2"/>
          <p:cNvSpPr/>
          <p:nvPr/>
        </p:nvSpPr>
        <p:spPr>
          <a:xfrm>
            <a:off x="1143000" y="4800600"/>
            <a:ext cx="2133600" cy="1143000"/>
          </a:xfrm>
          <a:prstGeom prst="wedgeRoundRectCallout">
            <a:avLst>
              <a:gd name="adj1" fmla="val 103842"/>
              <a:gd name="adj2" fmla="val 109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the Load button</a:t>
            </a:r>
          </a:p>
        </p:txBody>
      </p:sp>
    </p:spTree>
    <p:extLst>
      <p:ext uri="{BB962C8B-B14F-4D97-AF65-F5344CB8AC3E}">
        <p14:creationId xmlns:p14="http://schemas.microsoft.com/office/powerpoint/2010/main" val="40600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your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1" y="2053179"/>
            <a:ext cx="6858958" cy="3620005"/>
          </a:xfrm>
        </p:spPr>
      </p:pic>
      <p:sp>
        <p:nvSpPr>
          <p:cNvPr id="3" name="Rounded Rectangular Callout 2"/>
          <p:cNvSpPr/>
          <p:nvPr/>
        </p:nvSpPr>
        <p:spPr>
          <a:xfrm>
            <a:off x="1676400" y="5029200"/>
            <a:ext cx="3733800" cy="1600200"/>
          </a:xfrm>
          <a:prstGeom prst="wedgeRoundRectCallout">
            <a:avLst>
              <a:gd name="adj1" fmla="val 34219"/>
              <a:gd name="adj2" fmla="val -1070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pop-up window will open.</a:t>
            </a:r>
          </a:p>
          <a:p>
            <a:pPr algn="ctr"/>
            <a:r>
              <a:rPr lang="en-US" dirty="0"/>
              <a:t>Click on Medi-Cal Denied Claims Report to highlight and click the Load button</a:t>
            </a:r>
          </a:p>
        </p:txBody>
      </p:sp>
    </p:spTree>
    <p:extLst>
      <p:ext uri="{BB962C8B-B14F-4D97-AF65-F5344CB8AC3E}">
        <p14:creationId xmlns:p14="http://schemas.microsoft.com/office/powerpoint/2010/main" val="28764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your </a:t>
            </a:r>
            <a:r>
              <a:rPr lang="en-US" dirty="0" smtClean="0"/>
              <a:t>report</a:t>
            </a:r>
            <a:br>
              <a:rPr lang="en-US" dirty="0" smtClean="0"/>
            </a:br>
            <a:r>
              <a:rPr lang="en-US" dirty="0" smtClean="0"/>
              <a:t>tab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00" y="1667362"/>
            <a:ext cx="6439799" cy="4391638"/>
          </a:xfrm>
        </p:spPr>
      </p:pic>
      <p:sp>
        <p:nvSpPr>
          <p:cNvPr id="3" name="Rounded Rectangular Callout 2"/>
          <p:cNvSpPr/>
          <p:nvPr/>
        </p:nvSpPr>
        <p:spPr>
          <a:xfrm>
            <a:off x="457200" y="1371600"/>
            <a:ext cx="1752600" cy="1447800"/>
          </a:xfrm>
          <a:prstGeom prst="wedgeRoundRectCallout">
            <a:avLst>
              <a:gd name="adj1" fmla="val 97744"/>
              <a:gd name="adj2" fmla="val 343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following pay sources will populate	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934200" y="1865326"/>
            <a:ext cx="2057400" cy="2478074"/>
          </a:xfrm>
          <a:prstGeom prst="wedgeRoundRectCallout">
            <a:avLst>
              <a:gd name="adj1" fmla="val -181715"/>
              <a:gd name="adj2" fmla="val 26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 dates refer to when an EOB was </a:t>
            </a:r>
            <a:r>
              <a:rPr lang="en-US" u="sng" dirty="0"/>
              <a:t>received</a:t>
            </a:r>
            <a:r>
              <a:rPr lang="en-US" dirty="0"/>
              <a:t> and </a:t>
            </a:r>
            <a:r>
              <a:rPr lang="en-US" u="sng" dirty="0"/>
              <a:t>posted</a:t>
            </a:r>
            <a:r>
              <a:rPr lang="en-US" dirty="0"/>
              <a:t> by the MHBU in Anasazi. (optional)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3581400"/>
            <a:ext cx="1981200" cy="977375"/>
          </a:xfrm>
          <a:prstGeom prst="wedgeRoundRectCallout">
            <a:avLst>
              <a:gd name="adj1" fmla="val 112288"/>
              <a:gd name="adj2" fmla="val 301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status should be posted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09600" y="5410200"/>
            <a:ext cx="2667000" cy="1295400"/>
          </a:xfrm>
          <a:prstGeom prst="wedgeRoundRectCallout">
            <a:avLst>
              <a:gd name="adj1" fmla="val 42355"/>
              <a:gd name="adj2" fmla="val -915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Transaction Type should populate E-Denials</a:t>
            </a:r>
          </a:p>
        </p:txBody>
      </p:sp>
    </p:spTree>
    <p:extLst>
      <p:ext uri="{BB962C8B-B14F-4D97-AF65-F5344CB8AC3E}">
        <p14:creationId xmlns:p14="http://schemas.microsoft.com/office/powerpoint/2010/main" val="7185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your report</a:t>
            </a:r>
            <a:br>
              <a:rPr lang="en-US" dirty="0"/>
            </a:br>
            <a:r>
              <a:rPr lang="en-US" dirty="0"/>
              <a:t>tab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4" y="1657836"/>
            <a:ext cx="6668431" cy="4410691"/>
          </a:xfrm>
        </p:spPr>
      </p:pic>
      <p:sp>
        <p:nvSpPr>
          <p:cNvPr id="3" name="Rounded Rectangular Callout 2"/>
          <p:cNvSpPr/>
          <p:nvPr/>
        </p:nvSpPr>
        <p:spPr>
          <a:xfrm>
            <a:off x="7163430" y="2286000"/>
            <a:ext cx="1981200" cy="2438400"/>
          </a:xfrm>
          <a:prstGeom prst="wedgeRoundRectCallout">
            <a:avLst>
              <a:gd name="adj1" fmla="val -213459"/>
              <a:gd name="adj2" fmla="val -159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Administration will auto populate but you should change this to YOUR Unit/Subunit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447800" y="4419600"/>
            <a:ext cx="5181600" cy="990600"/>
          </a:xfrm>
          <a:prstGeom prst="wedgeRoundRectCallout">
            <a:avLst>
              <a:gd name="adj1" fmla="val -7852"/>
              <a:gd name="adj2" fmla="val -77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Enter to and from dates for the service period you can correct and bill.</a:t>
            </a:r>
          </a:p>
        </p:txBody>
      </p:sp>
    </p:spTree>
    <p:extLst>
      <p:ext uri="{BB962C8B-B14F-4D97-AF65-F5344CB8AC3E}">
        <p14:creationId xmlns:p14="http://schemas.microsoft.com/office/powerpoint/2010/main" val="7404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your report</a:t>
            </a:r>
            <a:br>
              <a:rPr lang="en-US" dirty="0"/>
            </a:br>
            <a:r>
              <a:rPr lang="en-US" dirty="0" smtClean="0"/>
              <a:t>Print Columns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00" y="2157968"/>
            <a:ext cx="6801800" cy="3410426"/>
          </a:xfrm>
        </p:spPr>
      </p:pic>
      <p:sp>
        <p:nvSpPr>
          <p:cNvPr id="3" name="Rounded Rectangular Callout 2"/>
          <p:cNvSpPr/>
          <p:nvPr/>
        </p:nvSpPr>
        <p:spPr>
          <a:xfrm>
            <a:off x="152400" y="990600"/>
            <a:ext cx="2590800" cy="990600"/>
          </a:xfrm>
          <a:prstGeom prst="wedgeRoundRectCallout">
            <a:avLst>
              <a:gd name="adj1" fmla="val 72495"/>
              <a:gd name="adj2" fmla="val 143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can add unit/subunit or Leave </a:t>
            </a:r>
            <a:r>
              <a:rPr lang="en-US" dirty="0"/>
              <a:t>this as is</a:t>
            </a:r>
          </a:p>
        </p:txBody>
      </p:sp>
    </p:spTree>
    <p:extLst>
      <p:ext uri="{BB962C8B-B14F-4D97-AF65-F5344CB8AC3E}">
        <p14:creationId xmlns:p14="http://schemas.microsoft.com/office/powerpoint/2010/main" val="39178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your </a:t>
            </a:r>
            <a:r>
              <a:rPr lang="en-US" dirty="0" smtClean="0"/>
              <a:t>report</a:t>
            </a:r>
            <a:br>
              <a:rPr lang="en-US" dirty="0" smtClean="0"/>
            </a:br>
            <a:r>
              <a:rPr lang="en-US" dirty="0" smtClean="0"/>
              <a:t>Sort/Subtotal/Title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26" y="2072231"/>
            <a:ext cx="6782747" cy="3581900"/>
          </a:xfrm>
        </p:spPr>
      </p:pic>
      <p:sp>
        <p:nvSpPr>
          <p:cNvPr id="3" name="Rounded Rectangular Callout 2"/>
          <p:cNvSpPr/>
          <p:nvPr/>
        </p:nvSpPr>
        <p:spPr>
          <a:xfrm>
            <a:off x="4572000" y="3962400"/>
            <a:ext cx="2895600" cy="685800"/>
          </a:xfrm>
          <a:prstGeom prst="wedgeRoundRectCallout">
            <a:avLst>
              <a:gd name="adj1" fmla="val 29015"/>
              <a:gd name="adj2" fmla="val 1523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Print</a:t>
            </a:r>
          </a:p>
        </p:txBody>
      </p:sp>
    </p:spTree>
    <p:extLst>
      <p:ext uri="{BB962C8B-B14F-4D97-AF65-F5344CB8AC3E}">
        <p14:creationId xmlns:p14="http://schemas.microsoft.com/office/powerpoint/2010/main" val="10729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629</TotalTime>
  <Words>253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 Medi-Cal Denied Claims Report</vt:lpstr>
      <vt:lpstr>Information on this report?</vt:lpstr>
      <vt:lpstr>Running your report</vt:lpstr>
      <vt:lpstr>Running your report</vt:lpstr>
      <vt:lpstr>Running your report</vt:lpstr>
      <vt:lpstr>Running your report tab 1</vt:lpstr>
      <vt:lpstr>Running your report tab 2</vt:lpstr>
      <vt:lpstr>Running your report Print Columns</vt:lpstr>
      <vt:lpstr>Running your report Sort/Subtotal/Title</vt:lpstr>
      <vt:lpstr>PowerPoint Presentation</vt:lpstr>
      <vt:lpstr>Report</vt:lpstr>
      <vt:lpstr>What now?</vt:lpstr>
    </vt:vector>
  </TitlesOfParts>
  <Company>The County of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Denial Report</dc:title>
  <dc:creator>Minemann, Randy</dc:creator>
  <cp:lastModifiedBy>Minemann, Randy</cp:lastModifiedBy>
  <cp:revision>29</cp:revision>
  <dcterms:created xsi:type="dcterms:W3CDTF">2013-11-05T17:42:02Z</dcterms:created>
  <dcterms:modified xsi:type="dcterms:W3CDTF">2013-11-18T23:02:21Z</dcterms:modified>
</cp:coreProperties>
</file>